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  <p:sldMasterId id="2147483714" r:id="rId2"/>
    <p:sldMasterId id="2147483715" r:id="rId3"/>
  </p:sldMasterIdLst>
  <p:notesMasterIdLst>
    <p:notesMasterId r:id="rId60"/>
  </p:notesMasterIdLst>
  <p:sldIdLst>
    <p:sldId id="264" r:id="rId4"/>
    <p:sldId id="316" r:id="rId5"/>
    <p:sldId id="318" r:id="rId6"/>
    <p:sldId id="319" r:id="rId7"/>
    <p:sldId id="317" r:id="rId8"/>
    <p:sldId id="320" r:id="rId9"/>
    <p:sldId id="315" r:id="rId10"/>
    <p:sldId id="274" r:id="rId11"/>
    <p:sldId id="323" r:id="rId12"/>
    <p:sldId id="322" r:id="rId13"/>
    <p:sldId id="321" r:id="rId14"/>
    <p:sldId id="276" r:id="rId15"/>
    <p:sldId id="324" r:id="rId16"/>
    <p:sldId id="278" r:id="rId17"/>
    <p:sldId id="325" r:id="rId18"/>
    <p:sldId id="348" r:id="rId19"/>
    <p:sldId id="280" r:id="rId20"/>
    <p:sldId id="326" r:id="rId21"/>
    <p:sldId id="283" r:id="rId22"/>
    <p:sldId id="328" r:id="rId23"/>
    <p:sldId id="327" r:id="rId24"/>
    <p:sldId id="330" r:id="rId25"/>
    <p:sldId id="288" r:id="rId26"/>
    <p:sldId id="329" r:id="rId27"/>
    <p:sldId id="349" r:id="rId28"/>
    <p:sldId id="331" r:id="rId29"/>
    <p:sldId id="332" r:id="rId30"/>
    <p:sldId id="293" r:id="rId31"/>
    <p:sldId id="333" r:id="rId32"/>
    <p:sldId id="334" r:id="rId33"/>
    <p:sldId id="335" r:id="rId34"/>
    <p:sldId id="336" r:id="rId35"/>
    <p:sldId id="295" r:id="rId36"/>
    <p:sldId id="338" r:id="rId37"/>
    <p:sldId id="339" r:id="rId38"/>
    <p:sldId id="314" r:id="rId39"/>
    <p:sldId id="340" r:id="rId40"/>
    <p:sldId id="341" r:id="rId41"/>
    <p:sldId id="350" r:id="rId42"/>
    <p:sldId id="352" r:id="rId43"/>
    <p:sldId id="353" r:id="rId44"/>
    <p:sldId id="354" r:id="rId45"/>
    <p:sldId id="355" r:id="rId46"/>
    <p:sldId id="356" r:id="rId47"/>
    <p:sldId id="351" r:id="rId48"/>
    <p:sldId id="297" r:id="rId49"/>
    <p:sldId id="346" r:id="rId50"/>
    <p:sldId id="347" r:id="rId51"/>
    <p:sldId id="299" r:id="rId52"/>
    <p:sldId id="301" r:id="rId53"/>
    <p:sldId id="302" r:id="rId54"/>
    <p:sldId id="304" r:id="rId55"/>
    <p:sldId id="306" r:id="rId56"/>
    <p:sldId id="308" r:id="rId57"/>
    <p:sldId id="312" r:id="rId58"/>
    <p:sldId id="313" r:id="rId5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Montserrat Light" panose="00000400000000000000" pitchFamily="2" charset="0"/>
      <p:regular r:id="rId65"/>
      <p:bold r:id="rId66"/>
      <p:italic r:id="rId67"/>
      <p:boldItalic r:id="rId68"/>
    </p:embeddedFont>
    <p:embeddedFont>
      <p:font typeface="Montserrat Medium" panose="00000600000000000000" pitchFamily="2" charset="0"/>
      <p:regular r:id="rId69"/>
      <p:bold r:id="rId70"/>
      <p:italic r:id="rId71"/>
      <p:boldItalic r:id="rId72"/>
    </p:embeddedFont>
    <p:embeddedFont>
      <p:font typeface="Montserrat SemiBold" panose="00000700000000000000" pitchFamily="2" charset="0"/>
      <p:regular r:id="rId73"/>
      <p:bold r:id="rId74"/>
      <p:italic r:id="rId75"/>
      <p:boldItalic r:id="rId76"/>
    </p:embeddedFont>
    <p:embeddedFont>
      <p:font typeface="Trebuchet MS" panose="020B0603020202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1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6.fntdata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2d738f82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22d738f82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35e8c0f3c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9" name="Google Shape;789;g1235e8c0f3c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890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35e8c0f3c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9" name="Google Shape;789;g1235e8c0f3c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09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35e8c0f3c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6" name="Google Shape;816;g1235e8c0f3c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35e8c0f3c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6" name="Google Shape;816;g1235e8c0f3c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4087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2860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35e6b395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0" name="Google Shape;850;g1235e6b395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8962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235e8c0f3c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6" name="Google Shape;876;g1235e8c0f3c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235e8c0f3c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6" name="Google Shape;876;g1235e8c0f3c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6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235e8c0f3c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79" name="Google Shape;979;g1235e8c0f3c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5e8c0f3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44" name="Google Shape;744;g1235e8c0f3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761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235e8c0f3c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79" name="Google Shape;979;g1235e8c0f3c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644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235e8c0f3c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79" name="Google Shape;979;g1235e8c0f3c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859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235e8c0f3c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79" name="Google Shape;979;g1235e8c0f3c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0569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35e8c0f3c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7" name="Google Shape;1147;g1235e8c0f3c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35e8c0f3c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7" name="Google Shape;1147;g1235e8c0f3c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4686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35e8c0f3c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7" name="Google Shape;1147;g1235e8c0f3c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7620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35e8c0f3c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7" name="Google Shape;1147;g1235e8c0f3c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100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35e8c0f3c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7" name="Google Shape;1147;g1235e8c0f3c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485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235e8c0f3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2" name="Google Shape;1232;g1235e8c0f3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235e8c0f3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2" name="Google Shape;1232;g1235e8c0f3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6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5e8c0f3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44" name="Google Shape;744;g1235e8c0f3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161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235e8c0f3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2" name="Google Shape;1232;g1235e8c0f3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83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235e8c0f3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2" name="Google Shape;1232;g1235e8c0f3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6630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235e8c0f3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2" name="Google Shape;1232;g1235e8c0f3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0673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4944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6786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5859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0864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8820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961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5e8c0f3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44" name="Google Shape;744;g1235e8c0f3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2244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0581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1528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9192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165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3667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235e8c0f3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46" name="Google Shape;1246;g1235e8c0f3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3525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235e8c0f3c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1" name="Google Shape;1261;g1235e8c0f3c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235e8c0f3c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1" name="Google Shape;1261;g1235e8c0f3c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5493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235e8c0f3c_0_1085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1" name="Google Shape;1331;g1235e8c0f3c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20426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235e8c0f3c_0_1085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1" name="Google Shape;1331;g1235e8c0f3c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5e8c0f3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44" name="Google Shape;744;g1235e8c0f3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042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3654e58da_0_512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4" name="Google Shape;1464;g123654e58d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2250" y="914400"/>
            <a:ext cx="8128000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235e8c0f3c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2" name="Google Shape;1502;g1235e8c0f3c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235e8c0f3c_0_1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5" name="Google Shape;1515;g1235e8c0f3c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235e8c0f3c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9" name="Google Shape;1529;g1235e8c0f3c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235e8c0f3c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5" name="Google Shape;1555;g1235e8c0f3c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232f43de7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232f43de7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99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5e8c0f3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44" name="Google Shape;744;g1235e8c0f3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113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35e8c0f3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44" name="Google Shape;744;g1235e8c0f3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42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35e8c0f3c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9" name="Google Shape;789;g1235e8c0f3c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35e8c0f3c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9" name="Google Shape;789;g1235e8c0f3c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34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run.ai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info@run.ai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>
  <p:cSld name="Multiple Logos or Graphs (white background)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54" name="Google Shape;54;p13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00263E"/>
                </a:highlight>
                <a:latin typeface="Arial"/>
                <a:ea typeface="Arial"/>
                <a:cs typeface="Arial"/>
                <a:sym typeface="Arial"/>
              </a:rPr>
              <a:t>          </a:t>
            </a: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Logos or Graphs (white background)">
  <p:cSld name="CUSTOM_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36"/>
          <p:cNvGrpSpPr/>
          <p:nvPr/>
        </p:nvGrpSpPr>
        <p:grpSpPr>
          <a:xfrm>
            <a:off x="8686776" y="4638568"/>
            <a:ext cx="471924" cy="242707"/>
            <a:chOff x="8567826" y="4638568"/>
            <a:chExt cx="471924" cy="242707"/>
          </a:xfrm>
        </p:grpSpPr>
        <p:sp>
          <p:nvSpPr>
            <p:cNvPr id="246" name="Google Shape;246;p36"/>
            <p:cNvSpPr/>
            <p:nvPr/>
          </p:nvSpPr>
          <p:spPr>
            <a:xfrm>
              <a:off x="8681250" y="4638575"/>
              <a:ext cx="358500" cy="242700"/>
            </a:xfrm>
            <a:prstGeom prst="rect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rgbClr val="DF1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263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info@run.ai</a:t>
            </a:r>
            <a:r>
              <a:rPr lang="en" sz="1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|</a:t>
            </a: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chemeClr val="dk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www.run.ai</a:t>
            </a:r>
            <a:endParaRPr sz="1000" b="0" i="0" u="none" strike="noStrike" cap="non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55" name="Google Shape;255;p38"/>
          <p:cNvGrpSpPr/>
          <p:nvPr/>
        </p:nvGrpSpPr>
        <p:grpSpPr>
          <a:xfrm>
            <a:off x="3860944" y="295362"/>
            <a:ext cx="4983314" cy="4562301"/>
            <a:chOff x="287019" y="295362"/>
            <a:chExt cx="4983314" cy="4562301"/>
          </a:xfrm>
        </p:grpSpPr>
        <p:pic>
          <p:nvPicPr>
            <p:cNvPr id="256" name="Google Shape;256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7" name="Google Shape;257;p38"/>
            <p:cNvGrpSpPr/>
            <p:nvPr/>
          </p:nvGrpSpPr>
          <p:grpSpPr>
            <a:xfrm flipH="1">
              <a:off x="287019" y="295362"/>
              <a:ext cx="4983314" cy="4562301"/>
              <a:chOff x="287018" y="295362"/>
              <a:chExt cx="4983314" cy="4562301"/>
            </a:xfrm>
          </p:grpSpPr>
          <p:pic>
            <p:nvPicPr>
              <p:cNvPr id="258" name="Google Shape;258;p3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3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3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3" name="Google Shape;26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Content" type="twoColTx">
  <p:cSld name="TITLE_AND_TWO_COLUMN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39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67" name="Google Shape;267;p39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9" name="Google Shape;269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None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with Logo">
  <p:cSld name="CUSTOM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7294100" y="420575"/>
            <a:ext cx="1380300" cy="138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40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77" name="Google Shape;277;p40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9" name="Google Shape;279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4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88" name="Google Shape;288;p4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4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295" name="Google Shape;295;p4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" name="Google Shape;297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 with Image">
  <p:cSld name="CUSTOM_1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/>
          <p:nvPr/>
        </p:nvSpPr>
        <p:spPr>
          <a:xfrm>
            <a:off x="0" y="-7100"/>
            <a:ext cx="9151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2041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46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309" name="Google Shape;309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46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322" name="Google Shape;322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46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335" name="Google Shape;335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46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348" name="Google Shape;348;p46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200">
                <a:solidFill>
                  <a:schemeClr val="accent4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Char char="•"/>
              <a:defRPr sz="1000">
                <a:solidFill>
                  <a:schemeClr val="accent4"/>
                </a:solidFill>
              </a:defRPr>
            </a:lvl2pPr>
            <a:lvl3pPr marL="1371600" lvl="2" indent="-273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rebuchet MS"/>
              <a:buChar char="•"/>
              <a:defRPr sz="900">
                <a:solidFill>
                  <a:schemeClr val="accent4"/>
                </a:solidFill>
              </a:defRPr>
            </a:lvl3pPr>
            <a:lvl4pPr marL="1828800" lvl="3" indent="-2667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Char char="•"/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47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>
            <a:spLocks noGrp="1"/>
          </p:cNvSpPr>
          <p:nvPr>
            <p:ph type="title"/>
          </p:nvPr>
        </p:nvSpPr>
        <p:spPr>
          <a:xfrm>
            <a:off x="415290" y="434340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8"/>
          <p:cNvSpPr txBox="1">
            <a:spLocks noGrp="1"/>
          </p:cNvSpPr>
          <p:nvPr>
            <p:ph type="body" idx="1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2"/>
          </p:nvPr>
        </p:nvSpPr>
        <p:spPr>
          <a:xfrm>
            <a:off x="415290" y="906780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70" name="Google Shape;370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17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15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30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49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Only">
  <p:cSld name="Header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body" idx="1"/>
          </p:nvPr>
        </p:nvSpPr>
        <p:spPr>
          <a:xfrm>
            <a:off x="342900" y="932201"/>
            <a:ext cx="8458200" cy="35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342900" y="291059"/>
            <a:ext cx="8458200" cy="62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TITLE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263E"/>
                </a:highlight>
              </a:rPr>
              <a:t>          </a:t>
            </a:r>
            <a:endParaRPr>
              <a:highlight>
                <a:srgbClr val="00263E"/>
              </a:highlight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8574" y="355675"/>
            <a:ext cx="411575" cy="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075" y="1833775"/>
            <a:ext cx="1468239" cy="14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25" y="1878406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95192" y="295362"/>
            <a:ext cx="143345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87018" y="3424388"/>
            <a:ext cx="1409387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800" y="3442875"/>
            <a:ext cx="3359532" cy="1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0800" y="313937"/>
            <a:ext cx="3359532" cy="13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Divider Slide" type="secHead">
  <p:cSld name="SECTION_HEADER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</a:endParaRPr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3050" y="-95100"/>
            <a:ext cx="5341073" cy="5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8" name="Google Shape;398;p54"/>
          <p:cNvGrpSpPr/>
          <p:nvPr/>
        </p:nvGrpSpPr>
        <p:grpSpPr>
          <a:xfrm>
            <a:off x="-35298" y="1963870"/>
            <a:ext cx="7819048" cy="1215834"/>
            <a:chOff x="-2398172" y="1752900"/>
            <a:chExt cx="10532122" cy="1637707"/>
          </a:xfrm>
        </p:grpSpPr>
        <p:sp>
          <p:nvSpPr>
            <p:cNvPr id="399" name="Google Shape;399;p54"/>
            <p:cNvSpPr/>
            <p:nvPr/>
          </p:nvSpPr>
          <p:spPr>
            <a:xfrm>
              <a:off x="-2398172" y="1752907"/>
              <a:ext cx="9718800" cy="1637700"/>
            </a:xfrm>
            <a:prstGeom prst="rect">
              <a:avLst/>
            </a:prstGeom>
            <a:solidFill>
              <a:srgbClr val="065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496250" y="1752900"/>
              <a:ext cx="1637700" cy="1637700"/>
            </a:xfrm>
            <a:prstGeom prst="ellipse">
              <a:avLst/>
            </a:prstGeom>
            <a:solidFill>
              <a:srgbClr val="002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1" name="Google Shape;401;p54"/>
            <p:cNvPicPr preferRelativeResize="0"/>
            <p:nvPr/>
          </p:nvPicPr>
          <p:blipFill rotWithShape="1">
            <a:blip r:embed="rId3">
              <a:alphaModFix/>
            </a:blip>
            <a:srcRect l="338070" t="-334250" r="-338070" b="334249"/>
            <a:stretch/>
          </p:blipFill>
          <p:spPr>
            <a:xfrm>
              <a:off x="6656313" y="1912975"/>
              <a:ext cx="1317575" cy="131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441" y="1963813"/>
            <a:ext cx="1218009" cy="1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nk Divider Slide" type="tx">
  <p:cSld name="TITLE_AND_BODY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/>
          <p:nvPr/>
        </p:nvSpPr>
        <p:spPr>
          <a:xfrm>
            <a:off x="-35300" y="-35300"/>
            <a:ext cx="92088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</a:endParaRPr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2000" y="-133825"/>
            <a:ext cx="4896800" cy="54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/>
          <p:nvPr/>
        </p:nvSpPr>
        <p:spPr>
          <a:xfrm>
            <a:off x="-35300" y="1972950"/>
            <a:ext cx="7188900" cy="1199400"/>
          </a:xfrm>
          <a:prstGeom prst="rect">
            <a:avLst/>
          </a:prstGeom>
          <a:solidFill>
            <a:srgbClr val="DF19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5"/>
          <p:cNvSpPr/>
          <p:nvPr/>
        </p:nvSpPr>
        <p:spPr>
          <a:xfrm>
            <a:off x="6575860" y="1972952"/>
            <a:ext cx="1199400" cy="1199400"/>
          </a:xfrm>
          <a:prstGeom prst="ellipse">
            <a:avLst/>
          </a:prstGeom>
          <a:solidFill>
            <a:srgbClr val="680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80030"/>
              </a:highlight>
            </a:endParaRPr>
          </a:p>
        </p:txBody>
      </p:sp>
      <p:pic>
        <p:nvPicPr>
          <p:cNvPr id="408" name="Google Shape;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649" y="1963825"/>
            <a:ext cx="1215800" cy="12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Content" type="twoColTx">
  <p:cSld name="TITLE_AND_TWO_COLUMN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grpSp>
        <p:nvGrpSpPr>
          <p:cNvPr id="411" name="Google Shape;411;p56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12" name="Google Shape;412;p56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4" name="Google Shape;414;p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5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None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56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with Logo">
  <p:cSld name="CUSTOM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57"/>
          <p:cNvSpPr/>
          <p:nvPr/>
        </p:nvSpPr>
        <p:spPr>
          <a:xfrm>
            <a:off x="7294100" y="420575"/>
            <a:ext cx="1380300" cy="138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57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21" name="Google Shape;421;p57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7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3" name="Google Shape;423;p5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 Half Page">
  <p:cSld name="CUSTOM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Bleed">
  <p:cSld name="CUSTOM_2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>
            <a:spLocks noGrp="1"/>
          </p:cNvSpPr>
          <p:nvPr>
            <p:ph type="pic" idx="2"/>
          </p:nvPr>
        </p:nvSpPr>
        <p:spPr>
          <a:xfrm>
            <a:off x="-4500" y="0"/>
            <a:ext cx="9153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 Mode Slide">
  <p:cSld name="CUSTOM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/>
          <p:nvPr/>
        </p:nvSpPr>
        <p:spPr>
          <a:xfrm>
            <a:off x="-40300" y="-35300"/>
            <a:ext cx="92139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263E"/>
              </a:highlight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ody" type="titleOnly">
  <p:cSld name="TITLE_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 rot="10800000" flipH="1">
            <a:off x="-5625" y="1126800"/>
            <a:ext cx="9164400" cy="40287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62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37" name="Google Shape;437;p62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2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9" name="Google Shape;439;p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Headline">
  <p:cSld name="ONE_COLUMN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/>
          <p:nvPr/>
        </p:nvSpPr>
        <p:spPr>
          <a:xfrm>
            <a:off x="0" y="0"/>
            <a:ext cx="9158700" cy="15363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63"/>
          <p:cNvGrpSpPr/>
          <p:nvPr/>
        </p:nvGrpSpPr>
        <p:grpSpPr>
          <a:xfrm>
            <a:off x="8567826" y="4638568"/>
            <a:ext cx="591024" cy="242707"/>
            <a:chOff x="8567826" y="4638568"/>
            <a:chExt cx="591024" cy="242707"/>
          </a:xfrm>
        </p:grpSpPr>
        <p:sp>
          <p:nvSpPr>
            <p:cNvPr id="443" name="Google Shape;443;p63"/>
            <p:cNvSpPr/>
            <p:nvPr/>
          </p:nvSpPr>
          <p:spPr>
            <a:xfrm>
              <a:off x="8681250" y="4638575"/>
              <a:ext cx="477600" cy="24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567826" y="4638568"/>
              <a:ext cx="242700" cy="24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90519" y="4701008"/>
              <a:ext cx="197281" cy="1177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/>
          <p:nvPr/>
        </p:nvSpPr>
        <p:spPr>
          <a:xfrm>
            <a:off x="-33575" y="-35300"/>
            <a:ext cx="9207000" cy="5211600"/>
          </a:xfrm>
          <a:prstGeom prst="rect">
            <a:avLst/>
          </a:prstGeom>
          <a:solidFill>
            <a:srgbClr val="002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4"/>
          <p:cNvSpPr txBox="1"/>
          <p:nvPr/>
        </p:nvSpPr>
        <p:spPr>
          <a:xfrm>
            <a:off x="489200" y="4566025"/>
            <a:ext cx="1881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info@run.ai</a:t>
            </a:r>
            <a:r>
              <a:rPr lang="en" sz="10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|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/>
              <a:t>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www.run.ai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449" name="Google Shape;449;p64"/>
          <p:cNvGrpSpPr/>
          <p:nvPr/>
        </p:nvGrpSpPr>
        <p:grpSpPr>
          <a:xfrm>
            <a:off x="3860943" y="295362"/>
            <a:ext cx="4983315" cy="4562300"/>
            <a:chOff x="287018" y="295362"/>
            <a:chExt cx="4983315" cy="4562300"/>
          </a:xfrm>
        </p:grpSpPr>
        <p:pic>
          <p:nvPicPr>
            <p:cNvPr id="450" name="Google Shape;450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7036" y="1833775"/>
              <a:ext cx="1468239" cy="1485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1" name="Google Shape;451;p64"/>
            <p:cNvGrpSpPr/>
            <p:nvPr/>
          </p:nvGrpSpPr>
          <p:grpSpPr>
            <a:xfrm flipH="1">
              <a:off x="287018" y="295362"/>
              <a:ext cx="4983315" cy="4562300"/>
              <a:chOff x="287018" y="295362"/>
              <a:chExt cx="4983315" cy="4562300"/>
            </a:xfrm>
          </p:grpSpPr>
          <p:pic>
            <p:nvPicPr>
              <p:cNvPr id="452" name="Google Shape;452;p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295192" y="295362"/>
                <a:ext cx="1433450" cy="14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287018" y="3424388"/>
                <a:ext cx="1409387" cy="1433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6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910800" y="3442875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6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87025" y="1878406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6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10800" y="313937"/>
                <a:ext cx="3359532" cy="139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 with Image">
  <p:cSld name="CUSTOM_1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/>
          <p:nvPr/>
        </p:nvSpPr>
        <p:spPr>
          <a:xfrm>
            <a:off x="0" y="-7100"/>
            <a:ext cx="9151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>
            <a:spLocks noGrp="1"/>
          </p:cNvSpPr>
          <p:nvPr>
            <p:ph type="pic" idx="2"/>
          </p:nvPr>
        </p:nvSpPr>
        <p:spPr>
          <a:xfrm>
            <a:off x="5236700" y="-8975"/>
            <a:ext cx="3916200" cy="520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Toolkit">
  <p:cSld name="CUSTOM_4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title"/>
          </p:nvPr>
        </p:nvSpPr>
        <p:spPr>
          <a:xfrm>
            <a:off x="493100" y="327225"/>
            <a:ext cx="81813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4" name="Google Shape;464;p67"/>
          <p:cNvGrpSpPr/>
          <p:nvPr/>
        </p:nvGrpSpPr>
        <p:grpSpPr>
          <a:xfrm>
            <a:off x="594963" y="884925"/>
            <a:ext cx="7954075" cy="572100"/>
            <a:chOff x="594963" y="1082250"/>
            <a:chExt cx="7954075" cy="572100"/>
          </a:xfrm>
        </p:grpSpPr>
        <p:sp>
          <p:nvSpPr>
            <p:cNvPr id="465" name="Google Shape;465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67"/>
          <p:cNvGrpSpPr/>
          <p:nvPr/>
        </p:nvGrpSpPr>
        <p:grpSpPr>
          <a:xfrm>
            <a:off x="594963" y="1926417"/>
            <a:ext cx="7954075" cy="572100"/>
            <a:chOff x="594963" y="1082250"/>
            <a:chExt cx="7954075" cy="572100"/>
          </a:xfrm>
        </p:grpSpPr>
        <p:sp>
          <p:nvSpPr>
            <p:cNvPr id="478" name="Google Shape;478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67"/>
          <p:cNvGrpSpPr/>
          <p:nvPr/>
        </p:nvGrpSpPr>
        <p:grpSpPr>
          <a:xfrm>
            <a:off x="594963" y="2967908"/>
            <a:ext cx="7954075" cy="572100"/>
            <a:chOff x="594963" y="1082250"/>
            <a:chExt cx="7954075" cy="572100"/>
          </a:xfrm>
        </p:grpSpPr>
        <p:sp>
          <p:nvSpPr>
            <p:cNvPr id="491" name="Google Shape;491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67"/>
          <p:cNvGrpSpPr/>
          <p:nvPr/>
        </p:nvGrpSpPr>
        <p:grpSpPr>
          <a:xfrm>
            <a:off x="594963" y="4009400"/>
            <a:ext cx="7954075" cy="572100"/>
            <a:chOff x="594963" y="1082250"/>
            <a:chExt cx="7954075" cy="572100"/>
          </a:xfrm>
        </p:grpSpPr>
        <p:sp>
          <p:nvSpPr>
            <p:cNvPr id="504" name="Google Shape;504;p67"/>
            <p:cNvSpPr/>
            <p:nvPr/>
          </p:nvSpPr>
          <p:spPr>
            <a:xfrm>
              <a:off x="59496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7"/>
            <p:cNvSpPr/>
            <p:nvPr/>
          </p:nvSpPr>
          <p:spPr>
            <a:xfrm>
              <a:off x="1266051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7"/>
            <p:cNvSpPr/>
            <p:nvPr/>
          </p:nvSpPr>
          <p:spPr>
            <a:xfrm>
              <a:off x="193714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7"/>
            <p:cNvSpPr/>
            <p:nvPr/>
          </p:nvSpPr>
          <p:spPr>
            <a:xfrm>
              <a:off x="260822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7"/>
            <p:cNvSpPr/>
            <p:nvPr/>
          </p:nvSpPr>
          <p:spPr>
            <a:xfrm>
              <a:off x="3279317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7"/>
            <p:cNvSpPr/>
            <p:nvPr/>
          </p:nvSpPr>
          <p:spPr>
            <a:xfrm>
              <a:off x="3950406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7"/>
            <p:cNvSpPr/>
            <p:nvPr/>
          </p:nvSpPr>
          <p:spPr>
            <a:xfrm>
              <a:off x="4621494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7"/>
            <p:cNvSpPr/>
            <p:nvPr/>
          </p:nvSpPr>
          <p:spPr>
            <a:xfrm>
              <a:off x="5292583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7"/>
            <p:cNvSpPr/>
            <p:nvPr/>
          </p:nvSpPr>
          <p:spPr>
            <a:xfrm>
              <a:off x="5963672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7"/>
            <p:cNvSpPr/>
            <p:nvPr/>
          </p:nvSpPr>
          <p:spPr>
            <a:xfrm>
              <a:off x="6634760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7"/>
            <p:cNvSpPr/>
            <p:nvPr/>
          </p:nvSpPr>
          <p:spPr>
            <a:xfrm>
              <a:off x="7305849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7"/>
            <p:cNvSpPr/>
            <p:nvPr/>
          </p:nvSpPr>
          <p:spPr>
            <a:xfrm>
              <a:off x="7976938" y="1082250"/>
              <a:ext cx="572100" cy="5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 b="0" i="0" u="none" strike="noStrike" cap="none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6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/>
          <p:nvPr/>
        </p:nvSpPr>
        <p:spPr>
          <a:xfrm>
            <a:off x="0" y="0"/>
            <a:ext cx="91587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Montserrat Medium"/>
              <a:buNone/>
              <a:defRPr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400"/>
              <a:buNone/>
              <a:defRPr>
                <a:solidFill>
                  <a:srgbClr val="00263E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489525" y="1057750"/>
            <a:ext cx="8181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●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○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600"/>
              <a:buFont typeface="Montserrat"/>
              <a:buChar char="■"/>
              <a:defRPr sz="1600">
                <a:solidFill>
                  <a:srgbClr val="00263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/>
        </p:nvSpPr>
        <p:spPr>
          <a:xfrm>
            <a:off x="362150" y="2340900"/>
            <a:ext cx="5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use GPUs instead of CPUs?</a:t>
            </a:r>
            <a:endParaRPr sz="20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Data Science Workflows</a:t>
            </a:r>
            <a:endParaRPr/>
          </a:p>
        </p:txBody>
      </p:sp>
      <p:grpSp>
        <p:nvGrpSpPr>
          <p:cNvPr id="792" name="Google Shape;792;p87"/>
          <p:cNvGrpSpPr/>
          <p:nvPr/>
        </p:nvGrpSpPr>
        <p:grpSpPr>
          <a:xfrm>
            <a:off x="444547" y="1594375"/>
            <a:ext cx="2187232" cy="1606800"/>
            <a:chOff x="444550" y="1594375"/>
            <a:chExt cx="2580500" cy="1606800"/>
          </a:xfrm>
        </p:grpSpPr>
        <p:sp>
          <p:nvSpPr>
            <p:cNvPr id="793" name="Google Shape;793;p87"/>
            <p:cNvSpPr/>
            <p:nvPr/>
          </p:nvSpPr>
          <p:spPr>
            <a:xfrm>
              <a:off x="444550" y="1594375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7"/>
            <p:cNvSpPr txBox="1"/>
            <p:nvPr/>
          </p:nvSpPr>
          <p:spPr>
            <a:xfrm>
              <a:off x="542850" y="1648413"/>
              <a:ext cx="214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5" name="Google Shape;795;p87"/>
            <p:cNvSpPr txBox="1"/>
            <p:nvPr/>
          </p:nvSpPr>
          <p:spPr>
            <a:xfrm>
              <a:off x="542850" y="1982150"/>
              <a:ext cx="2482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Extracting raw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Organizing/structuring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Exploratory analysis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Cleaning messy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 Engineering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796" name="Google Shape;796;p87"/>
          <p:cNvGrpSpPr/>
          <p:nvPr/>
        </p:nvGrpSpPr>
        <p:grpSpPr>
          <a:xfrm>
            <a:off x="3316470" y="1594375"/>
            <a:ext cx="2449518" cy="1606800"/>
            <a:chOff x="3316575" y="1594375"/>
            <a:chExt cx="2886200" cy="1606800"/>
          </a:xfrm>
        </p:grpSpPr>
        <p:sp>
          <p:nvSpPr>
            <p:cNvPr id="797" name="Google Shape;797;p87"/>
            <p:cNvSpPr/>
            <p:nvPr/>
          </p:nvSpPr>
          <p:spPr>
            <a:xfrm>
              <a:off x="3316575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7"/>
            <p:cNvSpPr txBox="1"/>
            <p:nvPr/>
          </p:nvSpPr>
          <p:spPr>
            <a:xfrm>
              <a:off x="3414875" y="1648425"/>
              <a:ext cx="253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9" name="Google Shape;799;p87"/>
            <p:cNvSpPr txBox="1"/>
            <p:nvPr/>
          </p:nvSpPr>
          <p:spPr>
            <a:xfrm>
              <a:off x="3414875" y="1982150"/>
              <a:ext cx="27879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selection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tuning 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Hyperparameter optimization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06" name="Google Shape;806;p87"/>
          <p:cNvSpPr/>
          <p:nvPr/>
        </p:nvSpPr>
        <p:spPr>
          <a:xfrm rot="10800000">
            <a:off x="1507175" y="3201175"/>
            <a:ext cx="2871900" cy="5133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7"/>
          <p:cNvSpPr/>
          <p:nvPr/>
        </p:nvSpPr>
        <p:spPr>
          <a:xfrm>
            <a:off x="2631775" y="2261275"/>
            <a:ext cx="684900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33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Data Science Workflows</a:t>
            </a:r>
            <a:endParaRPr/>
          </a:p>
        </p:txBody>
      </p:sp>
      <p:grpSp>
        <p:nvGrpSpPr>
          <p:cNvPr id="792" name="Google Shape;792;p87"/>
          <p:cNvGrpSpPr/>
          <p:nvPr/>
        </p:nvGrpSpPr>
        <p:grpSpPr>
          <a:xfrm>
            <a:off x="444547" y="1594375"/>
            <a:ext cx="2187232" cy="1606800"/>
            <a:chOff x="444550" y="1594375"/>
            <a:chExt cx="2580500" cy="1606800"/>
          </a:xfrm>
        </p:grpSpPr>
        <p:sp>
          <p:nvSpPr>
            <p:cNvPr id="793" name="Google Shape;793;p87"/>
            <p:cNvSpPr/>
            <p:nvPr/>
          </p:nvSpPr>
          <p:spPr>
            <a:xfrm>
              <a:off x="444550" y="1594375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7"/>
            <p:cNvSpPr txBox="1"/>
            <p:nvPr/>
          </p:nvSpPr>
          <p:spPr>
            <a:xfrm>
              <a:off x="542850" y="1648413"/>
              <a:ext cx="214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5" name="Google Shape;795;p87"/>
            <p:cNvSpPr txBox="1"/>
            <p:nvPr/>
          </p:nvSpPr>
          <p:spPr>
            <a:xfrm>
              <a:off x="542850" y="1982150"/>
              <a:ext cx="2482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Extracting raw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Organizing/structuring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Exploratory analysis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Cleaning messy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 Engineering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796" name="Google Shape;796;p87"/>
          <p:cNvGrpSpPr/>
          <p:nvPr/>
        </p:nvGrpSpPr>
        <p:grpSpPr>
          <a:xfrm>
            <a:off x="3316470" y="1594375"/>
            <a:ext cx="2449518" cy="1606800"/>
            <a:chOff x="3316575" y="1594375"/>
            <a:chExt cx="2886200" cy="1606800"/>
          </a:xfrm>
        </p:grpSpPr>
        <p:sp>
          <p:nvSpPr>
            <p:cNvPr id="797" name="Google Shape;797;p87"/>
            <p:cNvSpPr/>
            <p:nvPr/>
          </p:nvSpPr>
          <p:spPr>
            <a:xfrm>
              <a:off x="3316575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7"/>
            <p:cNvSpPr txBox="1"/>
            <p:nvPr/>
          </p:nvSpPr>
          <p:spPr>
            <a:xfrm>
              <a:off x="3414875" y="1648425"/>
              <a:ext cx="253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9" name="Google Shape;799;p87"/>
            <p:cNvSpPr txBox="1"/>
            <p:nvPr/>
          </p:nvSpPr>
          <p:spPr>
            <a:xfrm>
              <a:off x="3414875" y="1982150"/>
              <a:ext cx="27879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selection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tuning 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Hyperparameter optimization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00" name="Google Shape;800;p87"/>
          <p:cNvGrpSpPr/>
          <p:nvPr/>
        </p:nvGrpSpPr>
        <p:grpSpPr>
          <a:xfrm>
            <a:off x="6450670" y="1594375"/>
            <a:ext cx="2304434" cy="1606800"/>
            <a:chOff x="6493851" y="1594375"/>
            <a:chExt cx="2700614" cy="1606800"/>
          </a:xfrm>
        </p:grpSpPr>
        <p:sp>
          <p:nvSpPr>
            <p:cNvPr id="801" name="Google Shape;801;p87"/>
            <p:cNvSpPr/>
            <p:nvPr/>
          </p:nvSpPr>
          <p:spPr>
            <a:xfrm>
              <a:off x="6493851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7"/>
            <p:cNvSpPr txBox="1"/>
            <p:nvPr/>
          </p:nvSpPr>
          <p:spPr>
            <a:xfrm>
              <a:off x="6661265" y="1648425"/>
              <a:ext cx="253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validation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03" name="Google Shape;803;p87"/>
            <p:cNvSpPr txBox="1"/>
            <p:nvPr/>
          </p:nvSpPr>
          <p:spPr>
            <a:xfrm>
              <a:off x="6661265" y="1982150"/>
              <a:ext cx="24822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validation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 testing (inference)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04" name="Google Shape;804;p87"/>
          <p:cNvSpPr/>
          <p:nvPr/>
        </p:nvSpPr>
        <p:spPr>
          <a:xfrm rot="10800000">
            <a:off x="4477300" y="3201175"/>
            <a:ext cx="3287100" cy="513300"/>
          </a:xfrm>
          <a:prstGeom prst="uturnArrow">
            <a:avLst>
              <a:gd name="adj1" fmla="val 25000"/>
              <a:gd name="adj2" fmla="val 23407"/>
              <a:gd name="adj3" fmla="val 32085"/>
              <a:gd name="adj4" fmla="val 43750"/>
              <a:gd name="adj5" fmla="val 89655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87"/>
          <p:cNvSpPr/>
          <p:nvPr/>
        </p:nvSpPr>
        <p:spPr>
          <a:xfrm rot="10800000">
            <a:off x="993625" y="3210600"/>
            <a:ext cx="6792600" cy="1115400"/>
          </a:xfrm>
          <a:prstGeom prst="uturnArrow">
            <a:avLst>
              <a:gd name="adj1" fmla="val 9790"/>
              <a:gd name="adj2" fmla="val 12721"/>
              <a:gd name="adj3" fmla="val 14996"/>
              <a:gd name="adj4" fmla="val 43750"/>
              <a:gd name="adj5" fmla="val 92169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7"/>
          <p:cNvSpPr/>
          <p:nvPr/>
        </p:nvSpPr>
        <p:spPr>
          <a:xfrm rot="10800000">
            <a:off x="1507175" y="3201175"/>
            <a:ext cx="2871900" cy="5133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87"/>
          <p:cNvSpPr/>
          <p:nvPr/>
        </p:nvSpPr>
        <p:spPr>
          <a:xfrm>
            <a:off x="2631775" y="2261275"/>
            <a:ext cx="684900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87"/>
          <p:cNvSpPr/>
          <p:nvPr/>
        </p:nvSpPr>
        <p:spPr>
          <a:xfrm>
            <a:off x="5656725" y="2261275"/>
            <a:ext cx="684900" cy="27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09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9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Acceleration</a:t>
            </a:r>
            <a:endParaRPr/>
          </a:p>
        </p:txBody>
      </p:sp>
      <p:sp>
        <p:nvSpPr>
          <p:cNvPr id="823" name="Google Shape;823;p89"/>
          <p:cNvSpPr txBox="1"/>
          <p:nvPr/>
        </p:nvSpPr>
        <p:spPr>
          <a:xfrm>
            <a:off x="3939678" y="2171550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9"/>
          <p:cNvSpPr/>
          <p:nvPr/>
        </p:nvSpPr>
        <p:spPr>
          <a:xfrm>
            <a:off x="3824575" y="2118550"/>
            <a:ext cx="2214300" cy="49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9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Acceleration</a:t>
            </a:r>
            <a:endParaRPr/>
          </a:p>
        </p:txBody>
      </p:sp>
      <p:grpSp>
        <p:nvGrpSpPr>
          <p:cNvPr id="820" name="Google Shape;820;p89"/>
          <p:cNvGrpSpPr/>
          <p:nvPr/>
        </p:nvGrpSpPr>
        <p:grpSpPr>
          <a:xfrm>
            <a:off x="3824479" y="1244953"/>
            <a:ext cx="4529362" cy="655253"/>
            <a:chOff x="3850549" y="737460"/>
            <a:chExt cx="2533200" cy="1606800"/>
          </a:xfrm>
        </p:grpSpPr>
        <p:sp>
          <p:nvSpPr>
            <p:cNvPr id="821" name="Google Shape;821;p89"/>
            <p:cNvSpPr/>
            <p:nvPr/>
          </p:nvSpPr>
          <p:spPr>
            <a:xfrm>
              <a:off x="3850549" y="737460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9"/>
            <p:cNvSpPr txBox="1"/>
            <p:nvPr/>
          </p:nvSpPr>
          <p:spPr>
            <a:xfrm>
              <a:off x="4691361" y="1050166"/>
              <a:ext cx="11172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23" name="Google Shape;823;p89"/>
          <p:cNvSpPr txBox="1"/>
          <p:nvPr/>
        </p:nvSpPr>
        <p:spPr>
          <a:xfrm>
            <a:off x="3939678" y="2171550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5" name="Google Shape;825;p89"/>
          <p:cNvSpPr/>
          <p:nvPr/>
        </p:nvSpPr>
        <p:spPr>
          <a:xfrm>
            <a:off x="6139700" y="2118550"/>
            <a:ext cx="2214300" cy="49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9"/>
          <p:cNvSpPr txBox="1"/>
          <p:nvPr/>
        </p:nvSpPr>
        <p:spPr>
          <a:xfrm>
            <a:off x="6254800" y="2171550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862;p91">
            <a:extLst>
              <a:ext uri="{FF2B5EF4-FFF2-40B4-BE49-F238E27FC236}">
                <a16:creationId xmlns:a16="http://schemas.microsoft.com/office/drawing/2014/main" id="{3713F285-019B-429C-A4E5-3C3FAE41D6F7}"/>
              </a:ext>
            </a:extLst>
          </p:cNvPr>
          <p:cNvSpPr txBox="1"/>
          <p:nvPr/>
        </p:nvSpPr>
        <p:spPr>
          <a:xfrm>
            <a:off x="493100" y="1328225"/>
            <a:ext cx="3143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GPU acceleration is commonly concentrated in the modeling portions.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1278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1"/>
          <p:cNvSpPr/>
          <p:nvPr/>
        </p:nvSpPr>
        <p:spPr>
          <a:xfrm>
            <a:off x="3824575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Acceleration</a:t>
            </a:r>
            <a:endParaRPr/>
          </a:p>
        </p:txBody>
      </p:sp>
      <p:grpSp>
        <p:nvGrpSpPr>
          <p:cNvPr id="854" name="Google Shape;854;p91"/>
          <p:cNvGrpSpPr/>
          <p:nvPr/>
        </p:nvGrpSpPr>
        <p:grpSpPr>
          <a:xfrm>
            <a:off x="3824479" y="1244953"/>
            <a:ext cx="4529362" cy="655253"/>
            <a:chOff x="3850549" y="737460"/>
            <a:chExt cx="2533200" cy="1606800"/>
          </a:xfrm>
        </p:grpSpPr>
        <p:sp>
          <p:nvSpPr>
            <p:cNvPr id="855" name="Google Shape;855;p91"/>
            <p:cNvSpPr/>
            <p:nvPr/>
          </p:nvSpPr>
          <p:spPr>
            <a:xfrm>
              <a:off x="3850549" y="737460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1"/>
            <p:cNvSpPr txBox="1"/>
            <p:nvPr/>
          </p:nvSpPr>
          <p:spPr>
            <a:xfrm>
              <a:off x="4691361" y="1050166"/>
              <a:ext cx="11172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57" name="Google Shape;857;p91"/>
          <p:cNvSpPr/>
          <p:nvPr/>
        </p:nvSpPr>
        <p:spPr>
          <a:xfrm>
            <a:off x="3939675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91"/>
          <p:cNvSpPr txBox="1"/>
          <p:nvPr/>
        </p:nvSpPr>
        <p:spPr>
          <a:xfrm>
            <a:off x="4126028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9" name="Google Shape;859;p91"/>
          <p:cNvSpPr/>
          <p:nvPr/>
        </p:nvSpPr>
        <p:spPr>
          <a:xfrm>
            <a:off x="3936938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91"/>
          <p:cNvSpPr txBox="1"/>
          <p:nvPr/>
        </p:nvSpPr>
        <p:spPr>
          <a:xfrm>
            <a:off x="3902100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1" name="Google Shape;861;p91"/>
          <p:cNvSpPr txBox="1"/>
          <p:nvPr/>
        </p:nvSpPr>
        <p:spPr>
          <a:xfrm>
            <a:off x="3939678" y="2171550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3" name="Google Shape;863;p91"/>
          <p:cNvSpPr/>
          <p:nvPr/>
        </p:nvSpPr>
        <p:spPr>
          <a:xfrm>
            <a:off x="6139700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1"/>
          <p:cNvSpPr/>
          <p:nvPr/>
        </p:nvSpPr>
        <p:spPr>
          <a:xfrm>
            <a:off x="6254800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1"/>
          <p:cNvSpPr txBox="1"/>
          <p:nvPr/>
        </p:nvSpPr>
        <p:spPr>
          <a:xfrm>
            <a:off x="6441153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6252063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1"/>
          <p:cNvSpPr txBox="1"/>
          <p:nvPr/>
        </p:nvSpPr>
        <p:spPr>
          <a:xfrm>
            <a:off x="6217225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8" name="Google Shape;868;p91"/>
          <p:cNvSpPr txBox="1"/>
          <p:nvPr/>
        </p:nvSpPr>
        <p:spPr>
          <a:xfrm>
            <a:off x="6254800" y="2171550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" name="Google Shape;862;p91">
            <a:extLst>
              <a:ext uri="{FF2B5EF4-FFF2-40B4-BE49-F238E27FC236}">
                <a16:creationId xmlns:a16="http://schemas.microsoft.com/office/drawing/2014/main" id="{2769EFE7-4B16-49B6-98A1-E138A6B7D163}"/>
              </a:ext>
            </a:extLst>
          </p:cNvPr>
          <p:cNvSpPr txBox="1"/>
          <p:nvPr/>
        </p:nvSpPr>
        <p:spPr>
          <a:xfrm>
            <a:off x="493100" y="1328225"/>
            <a:ext cx="31434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GPU acceleration is commonly concentrated in the modeling portions.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Furthermore, that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concentration 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tends to be in the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subfields.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1"/>
          <p:cNvSpPr/>
          <p:nvPr/>
        </p:nvSpPr>
        <p:spPr>
          <a:xfrm>
            <a:off x="3824575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Acceleration</a:t>
            </a:r>
            <a:endParaRPr/>
          </a:p>
        </p:txBody>
      </p:sp>
      <p:grpSp>
        <p:nvGrpSpPr>
          <p:cNvPr id="854" name="Google Shape;854;p91"/>
          <p:cNvGrpSpPr/>
          <p:nvPr/>
        </p:nvGrpSpPr>
        <p:grpSpPr>
          <a:xfrm>
            <a:off x="3824479" y="1244953"/>
            <a:ext cx="4529362" cy="655253"/>
            <a:chOff x="3850549" y="737460"/>
            <a:chExt cx="2533200" cy="1606800"/>
          </a:xfrm>
        </p:grpSpPr>
        <p:sp>
          <p:nvSpPr>
            <p:cNvPr id="855" name="Google Shape;855;p91"/>
            <p:cNvSpPr/>
            <p:nvPr/>
          </p:nvSpPr>
          <p:spPr>
            <a:xfrm>
              <a:off x="3850549" y="737460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1"/>
            <p:cNvSpPr txBox="1"/>
            <p:nvPr/>
          </p:nvSpPr>
          <p:spPr>
            <a:xfrm>
              <a:off x="4691361" y="1050166"/>
              <a:ext cx="11172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57" name="Google Shape;857;p91"/>
          <p:cNvSpPr/>
          <p:nvPr/>
        </p:nvSpPr>
        <p:spPr>
          <a:xfrm>
            <a:off x="3939675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91"/>
          <p:cNvSpPr txBox="1"/>
          <p:nvPr/>
        </p:nvSpPr>
        <p:spPr>
          <a:xfrm>
            <a:off x="4126028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9" name="Google Shape;859;p91"/>
          <p:cNvSpPr/>
          <p:nvPr/>
        </p:nvSpPr>
        <p:spPr>
          <a:xfrm>
            <a:off x="3936938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91"/>
          <p:cNvSpPr txBox="1"/>
          <p:nvPr/>
        </p:nvSpPr>
        <p:spPr>
          <a:xfrm>
            <a:off x="3902100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1" name="Google Shape;861;p91"/>
          <p:cNvSpPr txBox="1"/>
          <p:nvPr/>
        </p:nvSpPr>
        <p:spPr>
          <a:xfrm>
            <a:off x="3939678" y="2171550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2" name="Google Shape;862;p91"/>
          <p:cNvSpPr txBox="1"/>
          <p:nvPr/>
        </p:nvSpPr>
        <p:spPr>
          <a:xfrm>
            <a:off x="493100" y="1328225"/>
            <a:ext cx="31434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GPU acceleration is commonly concentrated in the modeling portions.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Furthermore, that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concentration 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tends to be in the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subfields.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This isn’t necessarily a bad thing; training a model in a matter of hours or days versus weeks is a huge improvement.</a:t>
            </a:r>
          </a:p>
        </p:txBody>
      </p:sp>
      <p:sp>
        <p:nvSpPr>
          <p:cNvPr id="863" name="Google Shape;863;p91"/>
          <p:cNvSpPr/>
          <p:nvPr/>
        </p:nvSpPr>
        <p:spPr>
          <a:xfrm>
            <a:off x="6139700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1"/>
          <p:cNvSpPr/>
          <p:nvPr/>
        </p:nvSpPr>
        <p:spPr>
          <a:xfrm>
            <a:off x="6254800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1"/>
          <p:cNvSpPr txBox="1"/>
          <p:nvPr/>
        </p:nvSpPr>
        <p:spPr>
          <a:xfrm>
            <a:off x="6441153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6252063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1"/>
          <p:cNvSpPr txBox="1"/>
          <p:nvPr/>
        </p:nvSpPr>
        <p:spPr>
          <a:xfrm>
            <a:off x="6217225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8" name="Google Shape;868;p91"/>
          <p:cNvSpPr txBox="1"/>
          <p:nvPr/>
        </p:nvSpPr>
        <p:spPr>
          <a:xfrm>
            <a:off x="6254800" y="2171550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8412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1"/>
          <p:cNvSpPr/>
          <p:nvPr/>
        </p:nvSpPr>
        <p:spPr>
          <a:xfrm>
            <a:off x="3824575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Acceleration</a:t>
            </a:r>
            <a:endParaRPr/>
          </a:p>
        </p:txBody>
      </p:sp>
      <p:grpSp>
        <p:nvGrpSpPr>
          <p:cNvPr id="854" name="Google Shape;854;p91"/>
          <p:cNvGrpSpPr/>
          <p:nvPr/>
        </p:nvGrpSpPr>
        <p:grpSpPr>
          <a:xfrm>
            <a:off x="3824479" y="1244953"/>
            <a:ext cx="4529362" cy="655253"/>
            <a:chOff x="3850549" y="737460"/>
            <a:chExt cx="2533200" cy="1606800"/>
          </a:xfrm>
        </p:grpSpPr>
        <p:sp>
          <p:nvSpPr>
            <p:cNvPr id="855" name="Google Shape;855;p91"/>
            <p:cNvSpPr/>
            <p:nvPr/>
          </p:nvSpPr>
          <p:spPr>
            <a:xfrm>
              <a:off x="3850549" y="737460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1"/>
            <p:cNvSpPr txBox="1"/>
            <p:nvPr/>
          </p:nvSpPr>
          <p:spPr>
            <a:xfrm>
              <a:off x="4691361" y="1050166"/>
              <a:ext cx="11172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857" name="Google Shape;857;p91"/>
          <p:cNvSpPr/>
          <p:nvPr/>
        </p:nvSpPr>
        <p:spPr>
          <a:xfrm>
            <a:off x="3939675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91"/>
          <p:cNvSpPr txBox="1"/>
          <p:nvPr/>
        </p:nvSpPr>
        <p:spPr>
          <a:xfrm>
            <a:off x="4126028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9" name="Google Shape;859;p91"/>
          <p:cNvSpPr/>
          <p:nvPr/>
        </p:nvSpPr>
        <p:spPr>
          <a:xfrm>
            <a:off x="3936938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91"/>
          <p:cNvSpPr txBox="1"/>
          <p:nvPr/>
        </p:nvSpPr>
        <p:spPr>
          <a:xfrm>
            <a:off x="3902100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1" name="Google Shape;861;p91"/>
          <p:cNvSpPr txBox="1"/>
          <p:nvPr/>
        </p:nvSpPr>
        <p:spPr>
          <a:xfrm>
            <a:off x="3939678" y="2171550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2" name="Google Shape;862;p91"/>
          <p:cNvSpPr txBox="1"/>
          <p:nvPr/>
        </p:nvSpPr>
        <p:spPr>
          <a:xfrm>
            <a:off x="493100" y="1328225"/>
            <a:ext cx="3143400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GPU acceleration is commonly concentrated in the modeling portions.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Furthermore, that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concentration 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tends to be in the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 subfields.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This isn’t necessarily a bad thing; training a model in a matter of hours or days versus weeks is a huge improvement.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Still, it would be nice to be able to </a:t>
            </a: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leverage the GPU for non-deep learning tasks</a:t>
            </a: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….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91"/>
          <p:cNvSpPr/>
          <p:nvPr/>
        </p:nvSpPr>
        <p:spPr>
          <a:xfrm>
            <a:off x="6139700" y="2118550"/>
            <a:ext cx="2214300" cy="2708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1"/>
          <p:cNvSpPr/>
          <p:nvPr/>
        </p:nvSpPr>
        <p:spPr>
          <a:xfrm>
            <a:off x="6254800" y="4215275"/>
            <a:ext cx="1997400" cy="400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1"/>
          <p:cNvSpPr txBox="1"/>
          <p:nvPr/>
        </p:nvSpPr>
        <p:spPr>
          <a:xfrm>
            <a:off x="6441153" y="42152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6252063" y="2735675"/>
            <a:ext cx="1997400" cy="1425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1"/>
          <p:cNvSpPr txBox="1"/>
          <p:nvPr/>
        </p:nvSpPr>
        <p:spPr>
          <a:xfrm>
            <a:off x="6217225" y="32452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Non-Deep Learning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8" name="Google Shape;868;p91"/>
          <p:cNvSpPr txBox="1"/>
          <p:nvPr/>
        </p:nvSpPr>
        <p:spPr>
          <a:xfrm>
            <a:off x="6254800" y="2171550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9732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CPU day</a:t>
            </a:r>
            <a:endParaRPr/>
          </a:p>
        </p:txBody>
      </p:sp>
      <p:sp>
        <p:nvSpPr>
          <p:cNvPr id="82" name="Google Shape;997;p96">
            <a:extLst>
              <a:ext uri="{FF2B5EF4-FFF2-40B4-BE49-F238E27FC236}">
                <a16:creationId xmlns:a16="http://schemas.microsoft.com/office/drawing/2014/main" id="{663B7DBE-743D-4843-85A9-D4234FE85FB4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CPU day</a:t>
            </a:r>
            <a:endParaRPr/>
          </a:p>
        </p:txBody>
      </p:sp>
      <p:grpSp>
        <p:nvGrpSpPr>
          <p:cNvPr id="879" name="Google Shape;879;p93"/>
          <p:cNvGrpSpPr/>
          <p:nvPr/>
        </p:nvGrpSpPr>
        <p:grpSpPr>
          <a:xfrm>
            <a:off x="1561625" y="420575"/>
            <a:ext cx="6222400" cy="4344597"/>
            <a:chOff x="0" y="1035937"/>
            <a:chExt cx="4612944" cy="3273013"/>
          </a:xfrm>
        </p:grpSpPr>
        <p:grpSp>
          <p:nvGrpSpPr>
            <p:cNvPr id="880" name="Google Shape;880;p93"/>
            <p:cNvGrpSpPr/>
            <p:nvPr/>
          </p:nvGrpSpPr>
          <p:grpSpPr>
            <a:xfrm>
              <a:off x="0" y="1329890"/>
              <a:ext cx="4612944" cy="2979060"/>
              <a:chOff x="0" y="1329890"/>
              <a:chExt cx="4612944" cy="2979060"/>
            </a:xfrm>
          </p:grpSpPr>
          <p:grpSp>
            <p:nvGrpSpPr>
              <p:cNvPr id="881" name="Google Shape;881;p93"/>
              <p:cNvGrpSpPr/>
              <p:nvPr/>
            </p:nvGrpSpPr>
            <p:grpSpPr>
              <a:xfrm>
                <a:off x="189948" y="1464605"/>
                <a:ext cx="4146104" cy="2763986"/>
                <a:chOff x="189948" y="1464605"/>
                <a:chExt cx="4146104" cy="2763986"/>
              </a:xfrm>
            </p:grpSpPr>
            <p:grpSp>
              <p:nvGrpSpPr>
                <p:cNvPr id="882" name="Google Shape;882;p93"/>
                <p:cNvGrpSpPr/>
                <p:nvPr/>
              </p:nvGrpSpPr>
              <p:grpSpPr>
                <a:xfrm>
                  <a:off x="189948" y="1464605"/>
                  <a:ext cx="4146104" cy="2763986"/>
                  <a:chOff x="1524000" y="539750"/>
                  <a:chExt cx="4982100" cy="3321300"/>
                </a:xfrm>
              </p:grpSpPr>
              <p:pic>
                <p:nvPicPr>
                  <p:cNvPr id="883" name="Google Shape;883;p9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524000" y="539750"/>
                    <a:ext cx="4982100" cy="332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884" name="Google Shape;884;p93"/>
                  <p:cNvSpPr/>
                  <p:nvPr/>
                </p:nvSpPr>
                <p:spPr>
                  <a:xfrm>
                    <a:off x="3232649" y="1865937"/>
                    <a:ext cx="1949700" cy="717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b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" sz="1400" b="1" i="0" u="none" strike="noStrike" cap="none">
                        <a:solidFill>
                          <a:srgbClr val="7F7F7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CPU POWERED WORKFLOW</a:t>
                    </a:r>
                    <a:endParaRPr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85" name="Google Shape;885;p93"/>
                  <p:cNvSpPr/>
                  <p:nvPr/>
                </p:nvSpPr>
                <p:spPr>
                  <a:xfrm>
                    <a:off x="3145971" y="1331383"/>
                    <a:ext cx="1738200" cy="17382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rgbClr val="7F7F7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  <p:grpSp>
              <p:nvGrpSpPr>
                <p:cNvPr id="886" name="Google Shape;886;p93"/>
                <p:cNvGrpSpPr/>
                <p:nvPr/>
              </p:nvGrpSpPr>
              <p:grpSpPr>
                <a:xfrm>
                  <a:off x="1307592" y="1885639"/>
                  <a:ext cx="1903785" cy="1910474"/>
                  <a:chOff x="1307592" y="1885639"/>
                  <a:chExt cx="1903785" cy="1910474"/>
                </a:xfrm>
              </p:grpSpPr>
              <p:grpSp>
                <p:nvGrpSpPr>
                  <p:cNvPr id="887" name="Google Shape;887;p93"/>
                  <p:cNvGrpSpPr/>
                  <p:nvPr/>
                </p:nvGrpSpPr>
                <p:grpSpPr>
                  <a:xfrm>
                    <a:off x="1307592" y="1894660"/>
                    <a:ext cx="1903785" cy="1901453"/>
                    <a:chOff x="1307592" y="1894660"/>
                    <a:chExt cx="1903785" cy="1901453"/>
                  </a:xfrm>
                </p:grpSpPr>
                <p:cxnSp>
                  <p:nvCxnSpPr>
                    <p:cNvPr id="888" name="Google Shape;888;p93"/>
                    <p:cNvCxnSpPr/>
                    <p:nvPr/>
                  </p:nvCxnSpPr>
                  <p:spPr>
                    <a:xfrm>
                      <a:off x="1307592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89" name="Google Shape;889;p93"/>
                    <p:cNvCxnSpPr/>
                    <p:nvPr/>
                  </p:nvCxnSpPr>
                  <p:spPr>
                    <a:xfrm rot="10800000">
                      <a:off x="2264029" y="1894660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90" name="Google Shape;890;p93"/>
                    <p:cNvCxnSpPr/>
                    <p:nvPr/>
                  </p:nvCxnSpPr>
                  <p:spPr>
                    <a:xfrm rot="10800000">
                      <a:off x="2264029" y="3712113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91" name="Google Shape;891;p93"/>
                    <p:cNvCxnSpPr/>
                    <p:nvPr/>
                  </p:nvCxnSpPr>
                  <p:spPr>
                    <a:xfrm>
                      <a:off x="3092577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892" name="Google Shape;892;p93"/>
                  <p:cNvSpPr txBox="1"/>
                  <p:nvPr/>
                </p:nvSpPr>
                <p:spPr>
                  <a:xfrm>
                    <a:off x="2154500" y="3534533"/>
                    <a:ext cx="1746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6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93" name="Google Shape;893;p93"/>
                  <p:cNvSpPr txBox="1"/>
                  <p:nvPr/>
                </p:nvSpPr>
                <p:spPr>
                  <a:xfrm>
                    <a:off x="1358187" y="2715824"/>
                    <a:ext cx="1746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9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94" name="Google Shape;894;p93"/>
                  <p:cNvSpPr txBox="1"/>
                  <p:nvPr/>
                </p:nvSpPr>
                <p:spPr>
                  <a:xfrm>
                    <a:off x="2960869" y="2715824"/>
                    <a:ext cx="1746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3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895" name="Google Shape;895;p93"/>
                  <p:cNvSpPr txBox="1"/>
                  <p:nvPr/>
                </p:nvSpPr>
                <p:spPr>
                  <a:xfrm>
                    <a:off x="2141487" y="1885639"/>
                    <a:ext cx="243000" cy="197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12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</p:grpSp>
          <p:sp>
            <p:nvSpPr>
              <p:cNvPr id="896" name="Google Shape;896;p93"/>
              <p:cNvSpPr txBox="1"/>
              <p:nvPr/>
            </p:nvSpPr>
            <p:spPr>
              <a:xfrm>
                <a:off x="366627" y="3431685"/>
                <a:ext cx="640200" cy="1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downloads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overnight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97" name="Google Shape;897;p93"/>
              <p:cNvCxnSpPr/>
              <p:nvPr/>
            </p:nvCxnSpPr>
            <p:spPr>
              <a:xfrm rot="10800000" flipH="1">
                <a:off x="1013460" y="3412620"/>
                <a:ext cx="127500" cy="10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98" name="Google Shape;898;p93"/>
              <p:cNvSpPr txBox="1"/>
              <p:nvPr/>
            </p:nvSpPr>
            <p:spPr>
              <a:xfrm>
                <a:off x="0" y="2711689"/>
                <a:ext cx="8664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Configure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899" name="Google Shape;899;p93"/>
              <p:cNvCxnSpPr/>
              <p:nvPr/>
            </p:nvCxnSpPr>
            <p:spPr>
              <a:xfrm>
                <a:off x="866137" y="2766395"/>
                <a:ext cx="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0" name="Google Shape;900;p93"/>
              <p:cNvSpPr txBox="1"/>
              <p:nvPr/>
            </p:nvSpPr>
            <p:spPr>
              <a:xfrm>
                <a:off x="404550" y="2014928"/>
                <a:ext cx="640200" cy="1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Start ETL workflow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901" name="Google Shape;901;p93"/>
              <p:cNvCxnSpPr/>
              <p:nvPr/>
            </p:nvCxnSpPr>
            <p:spPr>
              <a:xfrm>
                <a:off x="1076644" y="2109454"/>
                <a:ext cx="120300" cy="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2" name="Google Shape;902;p93"/>
              <p:cNvSpPr txBox="1"/>
              <p:nvPr/>
            </p:nvSpPr>
            <p:spPr>
              <a:xfrm>
                <a:off x="1248883" y="1476125"/>
                <a:ext cx="6402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3" name="Google Shape;903;p93"/>
              <p:cNvSpPr txBox="1"/>
              <p:nvPr/>
            </p:nvSpPr>
            <p:spPr>
              <a:xfrm>
                <a:off x="1834467" y="1329890"/>
                <a:ext cx="6402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Another…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4" name="Google Shape;904;p93"/>
              <p:cNvSpPr txBox="1"/>
              <p:nvPr/>
            </p:nvSpPr>
            <p:spPr>
              <a:xfrm>
                <a:off x="2688782" y="1377596"/>
                <a:ext cx="9264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@*!# forgot to add a feature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5" name="Google Shape;905;p93"/>
              <p:cNvSpPr txBox="1"/>
              <p:nvPr/>
            </p:nvSpPr>
            <p:spPr>
              <a:xfrm>
                <a:off x="3195893" y="1679517"/>
                <a:ext cx="9264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6" name="Google Shape;906;p93"/>
              <p:cNvSpPr txBox="1"/>
              <p:nvPr/>
            </p:nvSpPr>
            <p:spPr>
              <a:xfrm>
                <a:off x="3559004" y="2231199"/>
                <a:ext cx="5520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Switch to decaff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7" name="Google Shape;907;p93"/>
              <p:cNvSpPr txBox="1"/>
              <p:nvPr/>
            </p:nvSpPr>
            <p:spPr>
              <a:xfrm>
                <a:off x="3653844" y="3259330"/>
                <a:ext cx="959100" cy="1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Find unexpected null values</a:t>
                </a:r>
                <a:b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stored as strings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8" name="Google Shape;908;p93"/>
              <p:cNvSpPr txBox="1"/>
              <p:nvPr/>
            </p:nvSpPr>
            <p:spPr>
              <a:xfrm>
                <a:off x="3355360" y="3748407"/>
                <a:ext cx="9591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9" name="Google Shape;909;p93"/>
              <p:cNvSpPr txBox="1"/>
              <p:nvPr/>
            </p:nvSpPr>
            <p:spPr>
              <a:xfrm>
                <a:off x="2275394" y="4236950"/>
                <a:ext cx="349500" cy="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Stay late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910" name="Google Shape;910;p93"/>
              <p:cNvCxnSpPr/>
              <p:nvPr/>
            </p:nvCxnSpPr>
            <p:spPr>
              <a:xfrm>
                <a:off x="1718895" y="1571575"/>
                <a:ext cx="507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1" name="Google Shape;911;p93"/>
              <p:cNvCxnSpPr/>
              <p:nvPr/>
            </p:nvCxnSpPr>
            <p:spPr>
              <a:xfrm flipH="1">
                <a:off x="2404502" y="1433235"/>
                <a:ext cx="18600" cy="1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2" name="Google Shape;912;p93"/>
              <p:cNvCxnSpPr/>
              <p:nvPr/>
            </p:nvCxnSpPr>
            <p:spPr>
              <a:xfrm flipH="1">
                <a:off x="2677980" y="1504758"/>
                <a:ext cx="57600" cy="15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3" name="Google Shape;913;p93"/>
              <p:cNvCxnSpPr/>
              <p:nvPr/>
            </p:nvCxnSpPr>
            <p:spPr>
              <a:xfrm flipH="1">
                <a:off x="3095280" y="1773555"/>
                <a:ext cx="97500" cy="1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4" name="Google Shape;914;p93"/>
              <p:cNvCxnSpPr/>
              <p:nvPr/>
            </p:nvCxnSpPr>
            <p:spPr>
              <a:xfrm rot="10800000">
                <a:off x="3464938" y="3244530"/>
                <a:ext cx="1419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5" name="Google Shape;915;p93"/>
              <p:cNvCxnSpPr/>
              <p:nvPr/>
            </p:nvCxnSpPr>
            <p:spPr>
              <a:xfrm rot="10800000">
                <a:off x="3211350" y="3675120"/>
                <a:ext cx="122400" cy="10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6" name="Google Shape;916;p93"/>
              <p:cNvCxnSpPr/>
              <p:nvPr/>
            </p:nvCxnSpPr>
            <p:spPr>
              <a:xfrm rot="10800000">
                <a:off x="2264219" y="4105483"/>
                <a:ext cx="0" cy="13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7" name="Google Shape;917;p93"/>
              <p:cNvCxnSpPr/>
              <p:nvPr/>
            </p:nvCxnSpPr>
            <p:spPr>
              <a:xfrm flipH="1">
                <a:off x="3432680" y="2322576"/>
                <a:ext cx="137700" cy="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18" name="Google Shape;918;p93"/>
            <p:cNvGrpSpPr/>
            <p:nvPr/>
          </p:nvGrpSpPr>
          <p:grpSpPr>
            <a:xfrm>
              <a:off x="833028" y="1706403"/>
              <a:ext cx="275164" cy="289480"/>
              <a:chOff x="1261310" y="1050735"/>
              <a:chExt cx="275164" cy="289480"/>
            </a:xfrm>
          </p:grpSpPr>
          <p:pic>
            <p:nvPicPr>
              <p:cNvPr id="919" name="Google Shape;919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20" name="Google Shape;920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21" name="Google Shape;921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22" name="Google Shape;922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23" name="Google Shape;923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24" name="Google Shape;924;p93"/>
            <p:cNvGrpSpPr/>
            <p:nvPr/>
          </p:nvGrpSpPr>
          <p:grpSpPr>
            <a:xfrm>
              <a:off x="1613785" y="1200551"/>
              <a:ext cx="275164" cy="289480"/>
              <a:chOff x="1261310" y="1050735"/>
              <a:chExt cx="275164" cy="289480"/>
            </a:xfrm>
          </p:grpSpPr>
          <p:pic>
            <p:nvPicPr>
              <p:cNvPr id="925" name="Google Shape;925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26" name="Google Shape;926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27" name="Google Shape;927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28" name="Google Shape;928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29" name="Google Shape;929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30" name="Google Shape;930;p93"/>
            <p:cNvGrpSpPr/>
            <p:nvPr/>
          </p:nvGrpSpPr>
          <p:grpSpPr>
            <a:xfrm>
              <a:off x="2253851" y="1035937"/>
              <a:ext cx="275164" cy="289480"/>
              <a:chOff x="1261310" y="1050735"/>
              <a:chExt cx="275164" cy="289480"/>
            </a:xfrm>
          </p:grpSpPr>
          <p:pic>
            <p:nvPicPr>
              <p:cNvPr id="931" name="Google Shape;931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32" name="Google Shape;932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33" name="Google Shape;933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34" name="Google Shape;934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35" name="Google Shape;935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36" name="Google Shape;936;p93"/>
            <p:cNvGrpSpPr/>
            <p:nvPr/>
          </p:nvGrpSpPr>
          <p:grpSpPr>
            <a:xfrm>
              <a:off x="3558924" y="1937922"/>
              <a:ext cx="275164" cy="289480"/>
              <a:chOff x="1261310" y="1050735"/>
              <a:chExt cx="275164" cy="289480"/>
            </a:xfrm>
          </p:grpSpPr>
          <p:pic>
            <p:nvPicPr>
              <p:cNvPr id="937" name="Google Shape;937;p93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38" name="Google Shape;938;p93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939" name="Google Shape;939;p93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40" name="Google Shape;940;p93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41" name="Google Shape;941;p93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942" name="Google Shape;942;p93"/>
          <p:cNvGrpSpPr/>
          <p:nvPr/>
        </p:nvGrpSpPr>
        <p:grpSpPr>
          <a:xfrm>
            <a:off x="732016" y="3531966"/>
            <a:ext cx="1877897" cy="982080"/>
            <a:chOff x="3519001" y="4287460"/>
            <a:chExt cx="1186215" cy="519344"/>
          </a:xfrm>
        </p:grpSpPr>
        <p:grpSp>
          <p:nvGrpSpPr>
            <p:cNvPr id="943" name="Google Shape;943;p93"/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944" name="Google Shape;944;p93"/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5" name="Google Shape;945;p93"/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collection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46" name="Google Shape;946;p93"/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947" name="Google Shape;947;p93"/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8" name="Google Shape;948;p93"/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analysis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49" name="Google Shape;949;p93"/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950" name="Google Shape;950;p93"/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1" name="Google Shape;951;p93"/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ETL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52" name="Google Shape;952;p93"/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953" name="Google Shape;953;p93"/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4" name="Google Shape;954;p93"/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55" name="Google Shape;955;p93"/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956" name="Google Shape;956;p93"/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7" name="Google Shape;957;p93"/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inference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2" name="Google Shape;997;p96">
            <a:extLst>
              <a:ext uri="{FF2B5EF4-FFF2-40B4-BE49-F238E27FC236}">
                <a16:creationId xmlns:a16="http://schemas.microsoft.com/office/drawing/2014/main" id="{663B7DBE-743D-4843-85A9-D4234FE85FB4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703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1972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grpSp>
        <p:nvGrpSpPr>
          <p:cNvPr id="982" name="Google Shape;982;p96"/>
          <p:cNvGrpSpPr/>
          <p:nvPr/>
        </p:nvGrpSpPr>
        <p:grpSpPr>
          <a:xfrm>
            <a:off x="444617" y="1594466"/>
            <a:ext cx="6314761" cy="977416"/>
            <a:chOff x="444550" y="1594375"/>
            <a:chExt cx="2533200" cy="1606800"/>
          </a:xfrm>
        </p:grpSpPr>
        <p:sp>
          <p:nvSpPr>
            <p:cNvPr id="983" name="Google Shape;983;p96"/>
            <p:cNvSpPr/>
            <p:nvPr/>
          </p:nvSpPr>
          <p:spPr>
            <a:xfrm>
              <a:off x="444550" y="1594375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96"/>
            <p:cNvSpPr txBox="1"/>
            <p:nvPr/>
          </p:nvSpPr>
          <p:spPr>
            <a:xfrm>
              <a:off x="1444614" y="1857479"/>
              <a:ext cx="12417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85" name="Google Shape;985;p96"/>
          <p:cNvGrpSpPr/>
          <p:nvPr/>
        </p:nvGrpSpPr>
        <p:grpSpPr>
          <a:xfrm>
            <a:off x="6759419" y="1594516"/>
            <a:ext cx="879117" cy="977416"/>
            <a:chOff x="4103492" y="1594375"/>
            <a:chExt cx="2803307" cy="1606800"/>
          </a:xfrm>
        </p:grpSpPr>
        <p:sp>
          <p:nvSpPr>
            <p:cNvPr id="986" name="Google Shape;986;p96"/>
            <p:cNvSpPr/>
            <p:nvPr/>
          </p:nvSpPr>
          <p:spPr>
            <a:xfrm>
              <a:off x="4206199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96"/>
            <p:cNvSpPr txBox="1"/>
            <p:nvPr/>
          </p:nvSpPr>
          <p:spPr>
            <a:xfrm>
              <a:off x="4103492" y="1648425"/>
              <a:ext cx="25332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88" name="Google Shape;988;p96"/>
          <p:cNvGrpSpPr/>
          <p:nvPr/>
        </p:nvGrpSpPr>
        <p:grpSpPr>
          <a:xfrm>
            <a:off x="7638519" y="1594516"/>
            <a:ext cx="879117" cy="977416"/>
            <a:chOff x="4103492" y="1594375"/>
            <a:chExt cx="2803307" cy="1606800"/>
          </a:xfrm>
        </p:grpSpPr>
        <p:sp>
          <p:nvSpPr>
            <p:cNvPr id="989" name="Google Shape;989;p96"/>
            <p:cNvSpPr/>
            <p:nvPr/>
          </p:nvSpPr>
          <p:spPr>
            <a:xfrm>
              <a:off x="4206199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96"/>
            <p:cNvSpPr txBox="1"/>
            <p:nvPr/>
          </p:nvSpPr>
          <p:spPr>
            <a:xfrm>
              <a:off x="4103492" y="1648425"/>
              <a:ext cx="25332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val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32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grpSp>
        <p:nvGrpSpPr>
          <p:cNvPr id="982" name="Google Shape;982;p96"/>
          <p:cNvGrpSpPr/>
          <p:nvPr/>
        </p:nvGrpSpPr>
        <p:grpSpPr>
          <a:xfrm>
            <a:off x="444617" y="1594466"/>
            <a:ext cx="6314761" cy="977416"/>
            <a:chOff x="444550" y="1594375"/>
            <a:chExt cx="2533200" cy="1606800"/>
          </a:xfrm>
        </p:grpSpPr>
        <p:sp>
          <p:nvSpPr>
            <p:cNvPr id="983" name="Google Shape;983;p96"/>
            <p:cNvSpPr/>
            <p:nvPr/>
          </p:nvSpPr>
          <p:spPr>
            <a:xfrm>
              <a:off x="444550" y="1594375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96"/>
            <p:cNvSpPr txBox="1"/>
            <p:nvPr/>
          </p:nvSpPr>
          <p:spPr>
            <a:xfrm>
              <a:off x="1444614" y="1857479"/>
              <a:ext cx="12417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85" name="Google Shape;985;p96"/>
          <p:cNvGrpSpPr/>
          <p:nvPr/>
        </p:nvGrpSpPr>
        <p:grpSpPr>
          <a:xfrm>
            <a:off x="6759419" y="1594516"/>
            <a:ext cx="879117" cy="977416"/>
            <a:chOff x="4103492" y="1594375"/>
            <a:chExt cx="2803307" cy="1606800"/>
          </a:xfrm>
        </p:grpSpPr>
        <p:sp>
          <p:nvSpPr>
            <p:cNvPr id="986" name="Google Shape;986;p96"/>
            <p:cNvSpPr/>
            <p:nvPr/>
          </p:nvSpPr>
          <p:spPr>
            <a:xfrm>
              <a:off x="4206199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96"/>
            <p:cNvSpPr txBox="1"/>
            <p:nvPr/>
          </p:nvSpPr>
          <p:spPr>
            <a:xfrm>
              <a:off x="4103492" y="1648425"/>
              <a:ext cx="25332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88" name="Google Shape;988;p96"/>
          <p:cNvGrpSpPr/>
          <p:nvPr/>
        </p:nvGrpSpPr>
        <p:grpSpPr>
          <a:xfrm>
            <a:off x="7638519" y="1594516"/>
            <a:ext cx="879117" cy="977416"/>
            <a:chOff x="4103492" y="1594375"/>
            <a:chExt cx="2803307" cy="1606800"/>
          </a:xfrm>
        </p:grpSpPr>
        <p:sp>
          <p:nvSpPr>
            <p:cNvPr id="989" name="Google Shape;989;p96"/>
            <p:cNvSpPr/>
            <p:nvPr/>
          </p:nvSpPr>
          <p:spPr>
            <a:xfrm>
              <a:off x="4206199" y="1594375"/>
              <a:ext cx="27006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96"/>
            <p:cNvSpPr txBox="1"/>
            <p:nvPr/>
          </p:nvSpPr>
          <p:spPr>
            <a:xfrm>
              <a:off x="4103492" y="1648425"/>
              <a:ext cx="25332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val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991" name="Google Shape;991;p96"/>
          <p:cNvSpPr/>
          <p:nvPr/>
        </p:nvSpPr>
        <p:spPr>
          <a:xfrm rot="-5400000">
            <a:off x="3361975" y="-203600"/>
            <a:ext cx="447600" cy="62823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96"/>
          <p:cNvSpPr/>
          <p:nvPr/>
        </p:nvSpPr>
        <p:spPr>
          <a:xfrm rot="-5400000">
            <a:off x="7900825" y="2544550"/>
            <a:ext cx="447600" cy="7860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96"/>
          <p:cNvSpPr/>
          <p:nvPr/>
        </p:nvSpPr>
        <p:spPr>
          <a:xfrm rot="-5400000">
            <a:off x="7021725" y="2544550"/>
            <a:ext cx="447600" cy="7860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6"/>
          <p:cNvSpPr txBox="1"/>
          <p:nvPr/>
        </p:nvSpPr>
        <p:spPr>
          <a:xfrm>
            <a:off x="3370800" y="3303225"/>
            <a:ext cx="9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~80%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6"/>
          <p:cNvSpPr txBox="1"/>
          <p:nvPr/>
        </p:nvSpPr>
        <p:spPr>
          <a:xfrm>
            <a:off x="6920625" y="3248625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~10%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96"/>
          <p:cNvSpPr txBox="1"/>
          <p:nvPr/>
        </p:nvSpPr>
        <p:spPr>
          <a:xfrm>
            <a:off x="7914392" y="3248625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~10%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7" name="Google Shape;997;p96"/>
          <p:cNvSpPr txBox="1"/>
          <p:nvPr/>
        </p:nvSpPr>
        <p:spPr>
          <a:xfrm>
            <a:off x="493100" y="3822125"/>
            <a:ext cx="780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At least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80% of my time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was spend wrestling with the data!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Very little was left for model training and validation!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 huge bottleneck in productivity!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5437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6078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cxnSp>
        <p:nvCxnSpPr>
          <p:cNvPr id="1150" name="Google Shape;1150;p101"/>
          <p:cNvCxnSpPr/>
          <p:nvPr/>
        </p:nvCxnSpPr>
        <p:spPr>
          <a:xfrm>
            <a:off x="2906625" y="1424650"/>
            <a:ext cx="0" cy="183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1" name="Google Shape;11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658912"/>
            <a:ext cx="492408" cy="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11" y="2287818"/>
            <a:ext cx="584939" cy="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1"/>
          <p:cNvSpPr/>
          <p:nvPr/>
        </p:nvSpPr>
        <p:spPr>
          <a:xfrm>
            <a:off x="175627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4" name="Google Shape;1154;p101"/>
          <p:cNvSpPr txBox="1"/>
          <p:nvPr/>
        </p:nvSpPr>
        <p:spPr>
          <a:xfrm>
            <a:off x="177857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01"/>
          <p:cNvSpPr/>
          <p:nvPr/>
        </p:nvSpPr>
        <p:spPr>
          <a:xfrm>
            <a:off x="1756275" y="1691338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6" name="Google Shape;1156;p101"/>
          <p:cNvSpPr/>
          <p:nvPr/>
        </p:nvSpPr>
        <p:spPr>
          <a:xfrm>
            <a:off x="1756275" y="1966579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7" name="Google Shape;1157;p101"/>
          <p:cNvSpPr/>
          <p:nvPr/>
        </p:nvSpPr>
        <p:spPr>
          <a:xfrm>
            <a:off x="1756275" y="222336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8" name="Google Shape;1158;p101"/>
          <p:cNvSpPr/>
          <p:nvPr/>
        </p:nvSpPr>
        <p:spPr>
          <a:xfrm>
            <a:off x="1756275" y="248268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9" name="Google Shape;1159;p101"/>
          <p:cNvSpPr/>
          <p:nvPr/>
        </p:nvSpPr>
        <p:spPr>
          <a:xfrm>
            <a:off x="1756275" y="2739475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60" name="Google Shape;1160;p101"/>
          <p:cNvSpPr txBox="1"/>
          <p:nvPr/>
        </p:nvSpPr>
        <p:spPr>
          <a:xfrm>
            <a:off x="177857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2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1" name="Google Shape;1161;p101"/>
          <p:cNvSpPr txBox="1"/>
          <p:nvPr/>
        </p:nvSpPr>
        <p:spPr>
          <a:xfrm>
            <a:off x="177857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2" name="Google Shape;1162;p101"/>
          <p:cNvSpPr txBox="1"/>
          <p:nvPr/>
        </p:nvSpPr>
        <p:spPr>
          <a:xfrm>
            <a:off x="177857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4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3" name="Google Shape;1163;p101"/>
          <p:cNvSpPr txBox="1"/>
          <p:nvPr/>
        </p:nvSpPr>
        <p:spPr>
          <a:xfrm>
            <a:off x="177857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4" name="Google Shape;1164;p101"/>
          <p:cNvSpPr txBox="1"/>
          <p:nvPr/>
        </p:nvSpPr>
        <p:spPr>
          <a:xfrm>
            <a:off x="177857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6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65" name="Google Shape;1165;p101"/>
          <p:cNvCxnSpPr>
            <a:stCxn id="1152" idx="3"/>
            <a:endCxn id="1160" idx="1"/>
          </p:cNvCxnSpPr>
          <p:nvPr/>
        </p:nvCxnSpPr>
        <p:spPr>
          <a:xfrm rot="10800000" flipH="1">
            <a:off x="1185350" y="1797881"/>
            <a:ext cx="593100" cy="78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01"/>
          <p:cNvCxnSpPr>
            <a:stCxn id="1152" idx="3"/>
            <a:endCxn id="1161" idx="1"/>
          </p:cNvCxnSpPr>
          <p:nvPr/>
        </p:nvCxnSpPr>
        <p:spPr>
          <a:xfrm rot="10800000" flipH="1">
            <a:off x="1185350" y="2056181"/>
            <a:ext cx="593100" cy="524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01"/>
          <p:cNvCxnSpPr>
            <a:stCxn id="1152" idx="3"/>
            <a:endCxn id="1162" idx="1"/>
          </p:cNvCxnSpPr>
          <p:nvPr/>
        </p:nvCxnSpPr>
        <p:spPr>
          <a:xfrm rot="10800000" flipH="1">
            <a:off x="1185350" y="2323481"/>
            <a:ext cx="593100" cy="256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101"/>
          <p:cNvCxnSpPr>
            <a:stCxn id="1152" idx="3"/>
            <a:endCxn id="1163" idx="1"/>
          </p:cNvCxnSpPr>
          <p:nvPr/>
        </p:nvCxnSpPr>
        <p:spPr>
          <a:xfrm>
            <a:off x="1185350" y="2580281"/>
            <a:ext cx="593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101"/>
          <p:cNvCxnSpPr>
            <a:stCxn id="1152" idx="3"/>
            <a:endCxn id="1164" idx="1"/>
          </p:cNvCxnSpPr>
          <p:nvPr/>
        </p:nvCxnSpPr>
        <p:spPr>
          <a:xfrm>
            <a:off x="1185350" y="2580281"/>
            <a:ext cx="593100" cy="259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101"/>
          <p:cNvCxnSpPr>
            <a:stCxn id="1152" idx="3"/>
            <a:endCxn id="1154" idx="1"/>
          </p:cNvCxnSpPr>
          <p:nvPr/>
        </p:nvCxnSpPr>
        <p:spPr>
          <a:xfrm rot="10800000" flipH="1">
            <a:off x="1185350" y="1504781"/>
            <a:ext cx="593100" cy="1075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2" name="Google Shape;11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652" y="2058788"/>
            <a:ext cx="518898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1"/>
          <p:cNvSpPr/>
          <p:nvPr/>
        </p:nvSpPr>
        <p:spPr>
          <a:xfrm>
            <a:off x="434142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>
            <a:off x="436372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5" name="Google Shape;1175;p101"/>
          <p:cNvSpPr/>
          <p:nvPr/>
        </p:nvSpPr>
        <p:spPr>
          <a:xfrm>
            <a:off x="4341425" y="1691338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6" name="Google Shape;1176;p101"/>
          <p:cNvSpPr/>
          <p:nvPr/>
        </p:nvSpPr>
        <p:spPr>
          <a:xfrm>
            <a:off x="4341425" y="1966579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7" name="Google Shape;1177;p101"/>
          <p:cNvSpPr/>
          <p:nvPr/>
        </p:nvSpPr>
        <p:spPr>
          <a:xfrm>
            <a:off x="4341425" y="222336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8" name="Google Shape;1178;p101"/>
          <p:cNvSpPr/>
          <p:nvPr/>
        </p:nvSpPr>
        <p:spPr>
          <a:xfrm>
            <a:off x="4341425" y="248268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9" name="Google Shape;1179;p101"/>
          <p:cNvSpPr/>
          <p:nvPr/>
        </p:nvSpPr>
        <p:spPr>
          <a:xfrm>
            <a:off x="4341425" y="2739475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80" name="Google Shape;1180;p101"/>
          <p:cNvSpPr txBox="1"/>
          <p:nvPr/>
        </p:nvSpPr>
        <p:spPr>
          <a:xfrm>
            <a:off x="436372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1" name="Google Shape;1181;p101"/>
          <p:cNvSpPr txBox="1"/>
          <p:nvPr/>
        </p:nvSpPr>
        <p:spPr>
          <a:xfrm>
            <a:off x="436372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2" name="Google Shape;1182;p101"/>
          <p:cNvSpPr txBox="1"/>
          <p:nvPr/>
        </p:nvSpPr>
        <p:spPr>
          <a:xfrm>
            <a:off x="436372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7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p101"/>
          <p:cNvSpPr txBox="1"/>
          <p:nvPr/>
        </p:nvSpPr>
        <p:spPr>
          <a:xfrm>
            <a:off x="436372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9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4" name="Google Shape;1184;p101"/>
          <p:cNvSpPr txBox="1"/>
          <p:nvPr/>
        </p:nvSpPr>
        <p:spPr>
          <a:xfrm>
            <a:off x="436372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5" name="Google Shape;1185;p101"/>
          <p:cNvCxnSpPr>
            <a:stCxn id="1172" idx="3"/>
            <a:endCxn id="1174" idx="1"/>
          </p:cNvCxnSpPr>
          <p:nvPr/>
        </p:nvCxnSpPr>
        <p:spPr>
          <a:xfrm rot="10800000" flipH="1">
            <a:off x="3798550" y="1504925"/>
            <a:ext cx="565200" cy="81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7" name="Google Shape;118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638" y="1475600"/>
            <a:ext cx="469875" cy="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cxnSp>
        <p:nvCxnSpPr>
          <p:cNvPr id="1150" name="Google Shape;1150;p101"/>
          <p:cNvCxnSpPr/>
          <p:nvPr/>
        </p:nvCxnSpPr>
        <p:spPr>
          <a:xfrm>
            <a:off x="2906625" y="1424650"/>
            <a:ext cx="0" cy="183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1" name="Google Shape;11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658912"/>
            <a:ext cx="492408" cy="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11" y="2287818"/>
            <a:ext cx="584939" cy="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1"/>
          <p:cNvSpPr/>
          <p:nvPr/>
        </p:nvSpPr>
        <p:spPr>
          <a:xfrm>
            <a:off x="175627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4" name="Google Shape;1154;p101"/>
          <p:cNvSpPr txBox="1"/>
          <p:nvPr/>
        </p:nvSpPr>
        <p:spPr>
          <a:xfrm>
            <a:off x="177857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01"/>
          <p:cNvSpPr/>
          <p:nvPr/>
        </p:nvSpPr>
        <p:spPr>
          <a:xfrm>
            <a:off x="1756275" y="1691338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6" name="Google Shape;1156;p101"/>
          <p:cNvSpPr/>
          <p:nvPr/>
        </p:nvSpPr>
        <p:spPr>
          <a:xfrm>
            <a:off x="1756275" y="1966579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7" name="Google Shape;1157;p101"/>
          <p:cNvSpPr/>
          <p:nvPr/>
        </p:nvSpPr>
        <p:spPr>
          <a:xfrm>
            <a:off x="1756275" y="222336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8" name="Google Shape;1158;p101"/>
          <p:cNvSpPr/>
          <p:nvPr/>
        </p:nvSpPr>
        <p:spPr>
          <a:xfrm>
            <a:off x="1756275" y="248268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9" name="Google Shape;1159;p101"/>
          <p:cNvSpPr/>
          <p:nvPr/>
        </p:nvSpPr>
        <p:spPr>
          <a:xfrm>
            <a:off x="1756275" y="2739475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60" name="Google Shape;1160;p101"/>
          <p:cNvSpPr txBox="1"/>
          <p:nvPr/>
        </p:nvSpPr>
        <p:spPr>
          <a:xfrm>
            <a:off x="177857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2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1" name="Google Shape;1161;p101"/>
          <p:cNvSpPr txBox="1"/>
          <p:nvPr/>
        </p:nvSpPr>
        <p:spPr>
          <a:xfrm>
            <a:off x="177857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2" name="Google Shape;1162;p101"/>
          <p:cNvSpPr txBox="1"/>
          <p:nvPr/>
        </p:nvSpPr>
        <p:spPr>
          <a:xfrm>
            <a:off x="177857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4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3" name="Google Shape;1163;p101"/>
          <p:cNvSpPr txBox="1"/>
          <p:nvPr/>
        </p:nvSpPr>
        <p:spPr>
          <a:xfrm>
            <a:off x="177857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4" name="Google Shape;1164;p101"/>
          <p:cNvSpPr txBox="1"/>
          <p:nvPr/>
        </p:nvSpPr>
        <p:spPr>
          <a:xfrm>
            <a:off x="177857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6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65" name="Google Shape;1165;p101"/>
          <p:cNvCxnSpPr>
            <a:stCxn id="1152" idx="3"/>
            <a:endCxn id="1160" idx="1"/>
          </p:cNvCxnSpPr>
          <p:nvPr/>
        </p:nvCxnSpPr>
        <p:spPr>
          <a:xfrm rot="10800000" flipH="1">
            <a:off x="1185350" y="1797881"/>
            <a:ext cx="593100" cy="78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01"/>
          <p:cNvCxnSpPr>
            <a:stCxn id="1152" idx="3"/>
            <a:endCxn id="1161" idx="1"/>
          </p:cNvCxnSpPr>
          <p:nvPr/>
        </p:nvCxnSpPr>
        <p:spPr>
          <a:xfrm rot="10800000" flipH="1">
            <a:off x="1185350" y="2056181"/>
            <a:ext cx="593100" cy="524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01"/>
          <p:cNvCxnSpPr>
            <a:stCxn id="1152" idx="3"/>
            <a:endCxn id="1162" idx="1"/>
          </p:cNvCxnSpPr>
          <p:nvPr/>
        </p:nvCxnSpPr>
        <p:spPr>
          <a:xfrm rot="10800000" flipH="1">
            <a:off x="1185350" y="2323481"/>
            <a:ext cx="593100" cy="256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101"/>
          <p:cNvCxnSpPr>
            <a:stCxn id="1152" idx="3"/>
            <a:endCxn id="1163" idx="1"/>
          </p:cNvCxnSpPr>
          <p:nvPr/>
        </p:nvCxnSpPr>
        <p:spPr>
          <a:xfrm>
            <a:off x="1185350" y="2580281"/>
            <a:ext cx="593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101"/>
          <p:cNvCxnSpPr>
            <a:stCxn id="1152" idx="3"/>
            <a:endCxn id="1164" idx="1"/>
          </p:cNvCxnSpPr>
          <p:nvPr/>
        </p:nvCxnSpPr>
        <p:spPr>
          <a:xfrm>
            <a:off x="1185350" y="2580281"/>
            <a:ext cx="593100" cy="259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101"/>
          <p:cNvCxnSpPr>
            <a:stCxn id="1152" idx="3"/>
            <a:endCxn id="1154" idx="1"/>
          </p:cNvCxnSpPr>
          <p:nvPr/>
        </p:nvCxnSpPr>
        <p:spPr>
          <a:xfrm rot="10800000" flipH="1">
            <a:off x="1185350" y="1504781"/>
            <a:ext cx="593100" cy="1075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2" name="Google Shape;11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652" y="2058788"/>
            <a:ext cx="518898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1"/>
          <p:cNvSpPr/>
          <p:nvPr/>
        </p:nvSpPr>
        <p:spPr>
          <a:xfrm>
            <a:off x="434142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>
            <a:off x="436372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5" name="Google Shape;1175;p101"/>
          <p:cNvSpPr/>
          <p:nvPr/>
        </p:nvSpPr>
        <p:spPr>
          <a:xfrm>
            <a:off x="4341425" y="1691338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6" name="Google Shape;1176;p101"/>
          <p:cNvSpPr/>
          <p:nvPr/>
        </p:nvSpPr>
        <p:spPr>
          <a:xfrm>
            <a:off x="4341425" y="1966579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7" name="Google Shape;1177;p101"/>
          <p:cNvSpPr/>
          <p:nvPr/>
        </p:nvSpPr>
        <p:spPr>
          <a:xfrm>
            <a:off x="4341425" y="222336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8" name="Google Shape;1178;p101"/>
          <p:cNvSpPr/>
          <p:nvPr/>
        </p:nvSpPr>
        <p:spPr>
          <a:xfrm>
            <a:off x="4341425" y="248268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9" name="Google Shape;1179;p101"/>
          <p:cNvSpPr/>
          <p:nvPr/>
        </p:nvSpPr>
        <p:spPr>
          <a:xfrm>
            <a:off x="4341425" y="2739475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80" name="Google Shape;1180;p101"/>
          <p:cNvSpPr txBox="1"/>
          <p:nvPr/>
        </p:nvSpPr>
        <p:spPr>
          <a:xfrm>
            <a:off x="436372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1" name="Google Shape;1181;p101"/>
          <p:cNvSpPr txBox="1"/>
          <p:nvPr/>
        </p:nvSpPr>
        <p:spPr>
          <a:xfrm>
            <a:off x="436372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2" name="Google Shape;1182;p101"/>
          <p:cNvSpPr txBox="1"/>
          <p:nvPr/>
        </p:nvSpPr>
        <p:spPr>
          <a:xfrm>
            <a:off x="436372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7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p101"/>
          <p:cNvSpPr txBox="1"/>
          <p:nvPr/>
        </p:nvSpPr>
        <p:spPr>
          <a:xfrm>
            <a:off x="436372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9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4" name="Google Shape;1184;p101"/>
          <p:cNvSpPr txBox="1"/>
          <p:nvPr/>
        </p:nvSpPr>
        <p:spPr>
          <a:xfrm>
            <a:off x="436372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5" name="Google Shape;1185;p101"/>
          <p:cNvCxnSpPr>
            <a:stCxn id="1172" idx="3"/>
            <a:endCxn id="1174" idx="1"/>
          </p:cNvCxnSpPr>
          <p:nvPr/>
        </p:nvCxnSpPr>
        <p:spPr>
          <a:xfrm rot="10800000" flipH="1">
            <a:off x="3798550" y="1504925"/>
            <a:ext cx="565200" cy="81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7" name="Google Shape;118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638" y="1475600"/>
            <a:ext cx="469875" cy="4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186;p101">
            <a:extLst>
              <a:ext uri="{FF2B5EF4-FFF2-40B4-BE49-F238E27FC236}">
                <a16:creationId xmlns:a16="http://schemas.microsoft.com/office/drawing/2014/main" id="{94164EA2-D1FD-4428-91CF-95940835FE00}"/>
              </a:ext>
            </a:extLst>
          </p:cNvPr>
          <p:cNvSpPr txBox="1"/>
          <p:nvPr/>
        </p:nvSpPr>
        <p:spPr>
          <a:xfrm>
            <a:off x="493100" y="3370363"/>
            <a:ext cx="515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Some languages, like R, will use all available CPU cores.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Python, by purposeful design, is limited to a single CPU.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9220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cxnSp>
        <p:nvCxnSpPr>
          <p:cNvPr id="1150" name="Google Shape;1150;p101"/>
          <p:cNvCxnSpPr/>
          <p:nvPr/>
        </p:nvCxnSpPr>
        <p:spPr>
          <a:xfrm>
            <a:off x="2906625" y="1424650"/>
            <a:ext cx="0" cy="183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1" name="Google Shape;11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658912"/>
            <a:ext cx="492408" cy="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11" y="2287818"/>
            <a:ext cx="584939" cy="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1"/>
          <p:cNvSpPr/>
          <p:nvPr/>
        </p:nvSpPr>
        <p:spPr>
          <a:xfrm>
            <a:off x="175627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4" name="Google Shape;1154;p101"/>
          <p:cNvSpPr txBox="1"/>
          <p:nvPr/>
        </p:nvSpPr>
        <p:spPr>
          <a:xfrm>
            <a:off x="177857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01"/>
          <p:cNvSpPr/>
          <p:nvPr/>
        </p:nvSpPr>
        <p:spPr>
          <a:xfrm>
            <a:off x="1756275" y="1691338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6" name="Google Shape;1156;p101"/>
          <p:cNvSpPr/>
          <p:nvPr/>
        </p:nvSpPr>
        <p:spPr>
          <a:xfrm>
            <a:off x="1756275" y="1966579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7" name="Google Shape;1157;p101"/>
          <p:cNvSpPr/>
          <p:nvPr/>
        </p:nvSpPr>
        <p:spPr>
          <a:xfrm>
            <a:off x="1756275" y="222336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8" name="Google Shape;1158;p101"/>
          <p:cNvSpPr/>
          <p:nvPr/>
        </p:nvSpPr>
        <p:spPr>
          <a:xfrm>
            <a:off x="1756275" y="248268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9" name="Google Shape;1159;p101"/>
          <p:cNvSpPr/>
          <p:nvPr/>
        </p:nvSpPr>
        <p:spPr>
          <a:xfrm>
            <a:off x="1756275" y="2739475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60" name="Google Shape;1160;p101"/>
          <p:cNvSpPr txBox="1"/>
          <p:nvPr/>
        </p:nvSpPr>
        <p:spPr>
          <a:xfrm>
            <a:off x="177857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2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1" name="Google Shape;1161;p101"/>
          <p:cNvSpPr txBox="1"/>
          <p:nvPr/>
        </p:nvSpPr>
        <p:spPr>
          <a:xfrm>
            <a:off x="177857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2" name="Google Shape;1162;p101"/>
          <p:cNvSpPr txBox="1"/>
          <p:nvPr/>
        </p:nvSpPr>
        <p:spPr>
          <a:xfrm>
            <a:off x="177857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4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3" name="Google Shape;1163;p101"/>
          <p:cNvSpPr txBox="1"/>
          <p:nvPr/>
        </p:nvSpPr>
        <p:spPr>
          <a:xfrm>
            <a:off x="177857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4" name="Google Shape;1164;p101"/>
          <p:cNvSpPr txBox="1"/>
          <p:nvPr/>
        </p:nvSpPr>
        <p:spPr>
          <a:xfrm>
            <a:off x="177857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6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65" name="Google Shape;1165;p101"/>
          <p:cNvCxnSpPr>
            <a:stCxn id="1152" idx="3"/>
            <a:endCxn id="1160" idx="1"/>
          </p:cNvCxnSpPr>
          <p:nvPr/>
        </p:nvCxnSpPr>
        <p:spPr>
          <a:xfrm rot="10800000" flipH="1">
            <a:off x="1185350" y="1797881"/>
            <a:ext cx="593100" cy="78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01"/>
          <p:cNvCxnSpPr>
            <a:stCxn id="1152" idx="3"/>
            <a:endCxn id="1161" idx="1"/>
          </p:cNvCxnSpPr>
          <p:nvPr/>
        </p:nvCxnSpPr>
        <p:spPr>
          <a:xfrm rot="10800000" flipH="1">
            <a:off x="1185350" y="2056181"/>
            <a:ext cx="593100" cy="524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01"/>
          <p:cNvCxnSpPr>
            <a:stCxn id="1152" idx="3"/>
            <a:endCxn id="1162" idx="1"/>
          </p:cNvCxnSpPr>
          <p:nvPr/>
        </p:nvCxnSpPr>
        <p:spPr>
          <a:xfrm rot="10800000" flipH="1">
            <a:off x="1185350" y="2323481"/>
            <a:ext cx="593100" cy="256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101"/>
          <p:cNvCxnSpPr>
            <a:stCxn id="1152" idx="3"/>
            <a:endCxn id="1163" idx="1"/>
          </p:cNvCxnSpPr>
          <p:nvPr/>
        </p:nvCxnSpPr>
        <p:spPr>
          <a:xfrm>
            <a:off x="1185350" y="2580281"/>
            <a:ext cx="593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101"/>
          <p:cNvCxnSpPr>
            <a:stCxn id="1152" idx="3"/>
            <a:endCxn id="1164" idx="1"/>
          </p:cNvCxnSpPr>
          <p:nvPr/>
        </p:nvCxnSpPr>
        <p:spPr>
          <a:xfrm>
            <a:off x="1185350" y="2580281"/>
            <a:ext cx="593100" cy="259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101"/>
          <p:cNvCxnSpPr>
            <a:stCxn id="1152" idx="3"/>
            <a:endCxn id="1154" idx="1"/>
          </p:cNvCxnSpPr>
          <p:nvPr/>
        </p:nvCxnSpPr>
        <p:spPr>
          <a:xfrm rot="10800000" flipH="1">
            <a:off x="1185350" y="1504781"/>
            <a:ext cx="593100" cy="1075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2" name="Google Shape;11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652" y="2058788"/>
            <a:ext cx="518898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1"/>
          <p:cNvSpPr/>
          <p:nvPr/>
        </p:nvSpPr>
        <p:spPr>
          <a:xfrm>
            <a:off x="434142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>
            <a:off x="436372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5" name="Google Shape;1175;p101"/>
          <p:cNvSpPr/>
          <p:nvPr/>
        </p:nvSpPr>
        <p:spPr>
          <a:xfrm>
            <a:off x="4341425" y="1691338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6" name="Google Shape;1176;p101"/>
          <p:cNvSpPr/>
          <p:nvPr/>
        </p:nvSpPr>
        <p:spPr>
          <a:xfrm>
            <a:off x="4341425" y="1966579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7" name="Google Shape;1177;p101"/>
          <p:cNvSpPr/>
          <p:nvPr/>
        </p:nvSpPr>
        <p:spPr>
          <a:xfrm>
            <a:off x="4341425" y="222336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8" name="Google Shape;1178;p101"/>
          <p:cNvSpPr/>
          <p:nvPr/>
        </p:nvSpPr>
        <p:spPr>
          <a:xfrm>
            <a:off x="4341425" y="248268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9" name="Google Shape;1179;p101"/>
          <p:cNvSpPr/>
          <p:nvPr/>
        </p:nvSpPr>
        <p:spPr>
          <a:xfrm>
            <a:off x="4341425" y="2739475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80" name="Google Shape;1180;p101"/>
          <p:cNvSpPr txBox="1"/>
          <p:nvPr/>
        </p:nvSpPr>
        <p:spPr>
          <a:xfrm>
            <a:off x="436372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1" name="Google Shape;1181;p101"/>
          <p:cNvSpPr txBox="1"/>
          <p:nvPr/>
        </p:nvSpPr>
        <p:spPr>
          <a:xfrm>
            <a:off x="436372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2" name="Google Shape;1182;p101"/>
          <p:cNvSpPr txBox="1"/>
          <p:nvPr/>
        </p:nvSpPr>
        <p:spPr>
          <a:xfrm>
            <a:off x="436372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7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p101"/>
          <p:cNvSpPr txBox="1"/>
          <p:nvPr/>
        </p:nvSpPr>
        <p:spPr>
          <a:xfrm>
            <a:off x="436372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9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4" name="Google Shape;1184;p101"/>
          <p:cNvSpPr txBox="1"/>
          <p:nvPr/>
        </p:nvSpPr>
        <p:spPr>
          <a:xfrm>
            <a:off x="436372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5" name="Google Shape;1185;p101"/>
          <p:cNvCxnSpPr>
            <a:stCxn id="1172" idx="3"/>
            <a:endCxn id="1174" idx="1"/>
          </p:cNvCxnSpPr>
          <p:nvPr/>
        </p:nvCxnSpPr>
        <p:spPr>
          <a:xfrm rot="10800000" flipH="1">
            <a:off x="3798550" y="1504925"/>
            <a:ext cx="565200" cy="81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7" name="Google Shape;118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638" y="1475600"/>
            <a:ext cx="469875" cy="4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186;p101">
            <a:extLst>
              <a:ext uri="{FF2B5EF4-FFF2-40B4-BE49-F238E27FC236}">
                <a16:creationId xmlns:a16="http://schemas.microsoft.com/office/drawing/2014/main" id="{94164EA2-D1FD-4428-91CF-95940835FE00}"/>
              </a:ext>
            </a:extLst>
          </p:cNvPr>
          <p:cNvSpPr txBox="1"/>
          <p:nvPr/>
        </p:nvSpPr>
        <p:spPr>
          <a:xfrm>
            <a:off x="493100" y="3370363"/>
            <a:ext cx="515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Some languages, like R, will use all available CPU cores.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Python, by purposeful design, is limited to a single CPU.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186;p101">
            <a:extLst>
              <a:ext uri="{FF2B5EF4-FFF2-40B4-BE49-F238E27FC236}">
                <a16:creationId xmlns:a16="http://schemas.microsoft.com/office/drawing/2014/main" id="{55EE6384-85A5-4CC0-8356-8E765A4329BB}"/>
              </a:ext>
            </a:extLst>
          </p:cNvPr>
          <p:cNvSpPr txBox="1"/>
          <p:nvPr/>
        </p:nvSpPr>
        <p:spPr>
          <a:xfrm>
            <a:off x="493100" y="4056440"/>
            <a:ext cx="5151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I can get around this by using python’s multiprocessing module, which </a:t>
            </a:r>
            <a:r>
              <a:rPr lang="en-US" sz="1200" i="1" dirty="0">
                <a:latin typeface="Montserrat"/>
                <a:ea typeface="Montserrat"/>
                <a:cs typeface="Montserrat"/>
                <a:sym typeface="Montserrat"/>
              </a:rPr>
              <a:t>mimics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multiprocessing, but it’s still an extra step.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2028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cxnSp>
        <p:nvCxnSpPr>
          <p:cNvPr id="1150" name="Google Shape;1150;p101"/>
          <p:cNvCxnSpPr/>
          <p:nvPr/>
        </p:nvCxnSpPr>
        <p:spPr>
          <a:xfrm>
            <a:off x="2906625" y="1424650"/>
            <a:ext cx="0" cy="183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1" name="Google Shape;11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658912"/>
            <a:ext cx="492408" cy="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11" y="2287818"/>
            <a:ext cx="584939" cy="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1"/>
          <p:cNvSpPr/>
          <p:nvPr/>
        </p:nvSpPr>
        <p:spPr>
          <a:xfrm>
            <a:off x="175627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4" name="Google Shape;1154;p101"/>
          <p:cNvSpPr txBox="1"/>
          <p:nvPr/>
        </p:nvSpPr>
        <p:spPr>
          <a:xfrm>
            <a:off x="177857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01"/>
          <p:cNvSpPr/>
          <p:nvPr/>
        </p:nvSpPr>
        <p:spPr>
          <a:xfrm>
            <a:off x="1756275" y="1691338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6" name="Google Shape;1156;p101"/>
          <p:cNvSpPr/>
          <p:nvPr/>
        </p:nvSpPr>
        <p:spPr>
          <a:xfrm>
            <a:off x="1756275" y="1966579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7" name="Google Shape;1157;p101"/>
          <p:cNvSpPr/>
          <p:nvPr/>
        </p:nvSpPr>
        <p:spPr>
          <a:xfrm>
            <a:off x="1756275" y="222336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8" name="Google Shape;1158;p101"/>
          <p:cNvSpPr/>
          <p:nvPr/>
        </p:nvSpPr>
        <p:spPr>
          <a:xfrm>
            <a:off x="1756275" y="248268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9" name="Google Shape;1159;p101"/>
          <p:cNvSpPr/>
          <p:nvPr/>
        </p:nvSpPr>
        <p:spPr>
          <a:xfrm>
            <a:off x="1756275" y="2739475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60" name="Google Shape;1160;p101"/>
          <p:cNvSpPr txBox="1"/>
          <p:nvPr/>
        </p:nvSpPr>
        <p:spPr>
          <a:xfrm>
            <a:off x="177857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2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1" name="Google Shape;1161;p101"/>
          <p:cNvSpPr txBox="1"/>
          <p:nvPr/>
        </p:nvSpPr>
        <p:spPr>
          <a:xfrm>
            <a:off x="177857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2" name="Google Shape;1162;p101"/>
          <p:cNvSpPr txBox="1"/>
          <p:nvPr/>
        </p:nvSpPr>
        <p:spPr>
          <a:xfrm>
            <a:off x="177857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4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3" name="Google Shape;1163;p101"/>
          <p:cNvSpPr txBox="1"/>
          <p:nvPr/>
        </p:nvSpPr>
        <p:spPr>
          <a:xfrm>
            <a:off x="177857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4" name="Google Shape;1164;p101"/>
          <p:cNvSpPr txBox="1"/>
          <p:nvPr/>
        </p:nvSpPr>
        <p:spPr>
          <a:xfrm>
            <a:off x="177857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6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65" name="Google Shape;1165;p101"/>
          <p:cNvCxnSpPr>
            <a:stCxn id="1152" idx="3"/>
            <a:endCxn id="1160" idx="1"/>
          </p:cNvCxnSpPr>
          <p:nvPr/>
        </p:nvCxnSpPr>
        <p:spPr>
          <a:xfrm rot="10800000" flipH="1">
            <a:off x="1185350" y="1797881"/>
            <a:ext cx="593100" cy="78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01"/>
          <p:cNvCxnSpPr>
            <a:stCxn id="1152" idx="3"/>
            <a:endCxn id="1161" idx="1"/>
          </p:cNvCxnSpPr>
          <p:nvPr/>
        </p:nvCxnSpPr>
        <p:spPr>
          <a:xfrm rot="10800000" flipH="1">
            <a:off x="1185350" y="2056181"/>
            <a:ext cx="593100" cy="524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01"/>
          <p:cNvCxnSpPr>
            <a:stCxn id="1152" idx="3"/>
            <a:endCxn id="1162" idx="1"/>
          </p:cNvCxnSpPr>
          <p:nvPr/>
        </p:nvCxnSpPr>
        <p:spPr>
          <a:xfrm rot="10800000" flipH="1">
            <a:off x="1185350" y="2323481"/>
            <a:ext cx="593100" cy="256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101"/>
          <p:cNvCxnSpPr>
            <a:stCxn id="1152" idx="3"/>
            <a:endCxn id="1163" idx="1"/>
          </p:cNvCxnSpPr>
          <p:nvPr/>
        </p:nvCxnSpPr>
        <p:spPr>
          <a:xfrm>
            <a:off x="1185350" y="2580281"/>
            <a:ext cx="593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101"/>
          <p:cNvCxnSpPr>
            <a:stCxn id="1152" idx="3"/>
            <a:endCxn id="1164" idx="1"/>
          </p:cNvCxnSpPr>
          <p:nvPr/>
        </p:nvCxnSpPr>
        <p:spPr>
          <a:xfrm>
            <a:off x="1185350" y="2580281"/>
            <a:ext cx="593100" cy="259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101"/>
          <p:cNvCxnSpPr>
            <a:stCxn id="1152" idx="3"/>
            <a:endCxn id="1154" idx="1"/>
          </p:cNvCxnSpPr>
          <p:nvPr/>
        </p:nvCxnSpPr>
        <p:spPr>
          <a:xfrm rot="10800000" flipH="1">
            <a:off x="1185350" y="1504781"/>
            <a:ext cx="593100" cy="1075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1" name="Google Shape;117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025" y="1177677"/>
            <a:ext cx="1378605" cy="5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652" y="2058788"/>
            <a:ext cx="518898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1"/>
          <p:cNvSpPr/>
          <p:nvPr/>
        </p:nvSpPr>
        <p:spPr>
          <a:xfrm>
            <a:off x="434142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>
            <a:off x="436372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5" name="Google Shape;1175;p101"/>
          <p:cNvSpPr/>
          <p:nvPr/>
        </p:nvSpPr>
        <p:spPr>
          <a:xfrm>
            <a:off x="4341425" y="1691338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6" name="Google Shape;1176;p101"/>
          <p:cNvSpPr/>
          <p:nvPr/>
        </p:nvSpPr>
        <p:spPr>
          <a:xfrm>
            <a:off x="4341425" y="1966579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7" name="Google Shape;1177;p101"/>
          <p:cNvSpPr/>
          <p:nvPr/>
        </p:nvSpPr>
        <p:spPr>
          <a:xfrm>
            <a:off x="4341425" y="222336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8" name="Google Shape;1178;p101"/>
          <p:cNvSpPr/>
          <p:nvPr/>
        </p:nvSpPr>
        <p:spPr>
          <a:xfrm>
            <a:off x="4341425" y="248268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9" name="Google Shape;1179;p101"/>
          <p:cNvSpPr/>
          <p:nvPr/>
        </p:nvSpPr>
        <p:spPr>
          <a:xfrm>
            <a:off x="4341425" y="2739475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80" name="Google Shape;1180;p101"/>
          <p:cNvSpPr txBox="1"/>
          <p:nvPr/>
        </p:nvSpPr>
        <p:spPr>
          <a:xfrm>
            <a:off x="436372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1" name="Google Shape;1181;p101"/>
          <p:cNvSpPr txBox="1"/>
          <p:nvPr/>
        </p:nvSpPr>
        <p:spPr>
          <a:xfrm>
            <a:off x="436372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2" name="Google Shape;1182;p101"/>
          <p:cNvSpPr txBox="1"/>
          <p:nvPr/>
        </p:nvSpPr>
        <p:spPr>
          <a:xfrm>
            <a:off x="436372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7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p101"/>
          <p:cNvSpPr txBox="1"/>
          <p:nvPr/>
        </p:nvSpPr>
        <p:spPr>
          <a:xfrm>
            <a:off x="436372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9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4" name="Google Shape;1184;p101"/>
          <p:cNvSpPr txBox="1"/>
          <p:nvPr/>
        </p:nvSpPr>
        <p:spPr>
          <a:xfrm>
            <a:off x="436372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5" name="Google Shape;1185;p101"/>
          <p:cNvCxnSpPr>
            <a:stCxn id="1172" idx="3"/>
            <a:endCxn id="1174" idx="1"/>
          </p:cNvCxnSpPr>
          <p:nvPr/>
        </p:nvCxnSpPr>
        <p:spPr>
          <a:xfrm rot="10800000" flipH="1">
            <a:off x="3798550" y="1504925"/>
            <a:ext cx="565200" cy="81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7" name="Google Shape;1187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638" y="1475600"/>
            <a:ext cx="469875" cy="4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8525" y="1719913"/>
            <a:ext cx="530621" cy="53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8525" y="2353601"/>
            <a:ext cx="530611" cy="53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1772774"/>
            <a:ext cx="424899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2490951"/>
            <a:ext cx="424899" cy="424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2" name="Google Shape;1192;p101"/>
          <p:cNvGrpSpPr/>
          <p:nvPr/>
        </p:nvGrpSpPr>
        <p:grpSpPr>
          <a:xfrm>
            <a:off x="6977050" y="2711088"/>
            <a:ext cx="109800" cy="58950"/>
            <a:chOff x="7057700" y="2993800"/>
            <a:chExt cx="109800" cy="58950"/>
          </a:xfrm>
        </p:grpSpPr>
        <p:cxnSp>
          <p:nvCxnSpPr>
            <p:cNvPr id="1193" name="Google Shape;1193;p101"/>
            <p:cNvCxnSpPr/>
            <p:nvPr/>
          </p:nvCxnSpPr>
          <p:spPr>
            <a:xfrm rot="10800000">
              <a:off x="7057700" y="299380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101"/>
            <p:cNvCxnSpPr/>
            <p:nvPr/>
          </p:nvCxnSpPr>
          <p:spPr>
            <a:xfrm rot="10800000">
              <a:off x="7057700" y="305275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95" name="Google Shape;1195;p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3575" y="3010414"/>
            <a:ext cx="1034176" cy="68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Google Shape;1196;p101"/>
          <p:cNvGrpSpPr/>
          <p:nvPr/>
        </p:nvGrpSpPr>
        <p:grpSpPr>
          <a:xfrm>
            <a:off x="6977050" y="2054625"/>
            <a:ext cx="109800" cy="58950"/>
            <a:chOff x="7057700" y="2337338"/>
            <a:chExt cx="109800" cy="58950"/>
          </a:xfrm>
        </p:grpSpPr>
        <p:cxnSp>
          <p:nvCxnSpPr>
            <p:cNvPr id="1197" name="Google Shape;1197;p101"/>
            <p:cNvCxnSpPr/>
            <p:nvPr/>
          </p:nvCxnSpPr>
          <p:spPr>
            <a:xfrm rot="10800000">
              <a:off x="7057700" y="2337338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101"/>
            <p:cNvCxnSpPr/>
            <p:nvPr/>
          </p:nvCxnSpPr>
          <p:spPr>
            <a:xfrm rot="10800000">
              <a:off x="7057700" y="2396288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9" name="Google Shape;1199;p101"/>
          <p:cNvGrpSpPr/>
          <p:nvPr/>
        </p:nvGrpSpPr>
        <p:grpSpPr>
          <a:xfrm>
            <a:off x="6977050" y="3305513"/>
            <a:ext cx="109800" cy="58950"/>
            <a:chOff x="7057700" y="2993800"/>
            <a:chExt cx="109800" cy="58950"/>
          </a:xfrm>
        </p:grpSpPr>
        <p:cxnSp>
          <p:nvCxnSpPr>
            <p:cNvPr id="1200" name="Google Shape;1200;p101"/>
            <p:cNvCxnSpPr/>
            <p:nvPr/>
          </p:nvCxnSpPr>
          <p:spPr>
            <a:xfrm rot="10800000">
              <a:off x="7057700" y="299380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101"/>
            <p:cNvCxnSpPr/>
            <p:nvPr/>
          </p:nvCxnSpPr>
          <p:spPr>
            <a:xfrm rot="10800000">
              <a:off x="7057700" y="305275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02" name="Google Shape;1202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3122539"/>
            <a:ext cx="424899" cy="424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3" name="Google Shape;1203;p101"/>
          <p:cNvCxnSpPr/>
          <p:nvPr/>
        </p:nvCxnSpPr>
        <p:spPr>
          <a:xfrm>
            <a:off x="5849275" y="1424650"/>
            <a:ext cx="0" cy="30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1186;p101">
            <a:extLst>
              <a:ext uri="{FF2B5EF4-FFF2-40B4-BE49-F238E27FC236}">
                <a16:creationId xmlns:a16="http://schemas.microsoft.com/office/drawing/2014/main" id="{52C68120-6D21-4EE9-9FC1-6E9511524FE1}"/>
              </a:ext>
            </a:extLst>
          </p:cNvPr>
          <p:cNvSpPr txBox="1"/>
          <p:nvPr/>
        </p:nvSpPr>
        <p:spPr>
          <a:xfrm>
            <a:off x="493100" y="3370363"/>
            <a:ext cx="515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Some languages, like R, will use all available CPU cores.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Python, by purposeful design, is limited to a single CPU.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1186;p101">
            <a:extLst>
              <a:ext uri="{FF2B5EF4-FFF2-40B4-BE49-F238E27FC236}">
                <a16:creationId xmlns:a16="http://schemas.microsoft.com/office/drawing/2014/main" id="{C4750035-3C47-4B1D-B4D2-D286E4E02847}"/>
              </a:ext>
            </a:extLst>
          </p:cNvPr>
          <p:cNvSpPr txBox="1"/>
          <p:nvPr/>
        </p:nvSpPr>
        <p:spPr>
          <a:xfrm>
            <a:off x="493100" y="4056440"/>
            <a:ext cx="5151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I can get around this by using python’s multiprocessing module, which </a:t>
            </a:r>
            <a:r>
              <a:rPr lang="en-US" sz="1200" i="1" dirty="0">
                <a:latin typeface="Montserrat"/>
                <a:ea typeface="Montserrat"/>
                <a:cs typeface="Montserrat"/>
                <a:sym typeface="Montserrat"/>
              </a:rPr>
              <a:t>mimics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multiprocessing, but it’s still an extra step.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2227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Points of frustration</a:t>
            </a:r>
            <a:endParaRPr/>
          </a:p>
        </p:txBody>
      </p:sp>
      <p:cxnSp>
        <p:nvCxnSpPr>
          <p:cNvPr id="1150" name="Google Shape;1150;p101"/>
          <p:cNvCxnSpPr/>
          <p:nvPr/>
        </p:nvCxnSpPr>
        <p:spPr>
          <a:xfrm>
            <a:off x="2906625" y="1424650"/>
            <a:ext cx="0" cy="183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1" name="Google Shape;11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1658912"/>
            <a:ext cx="492408" cy="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11" y="2287818"/>
            <a:ext cx="584939" cy="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1"/>
          <p:cNvSpPr/>
          <p:nvPr/>
        </p:nvSpPr>
        <p:spPr>
          <a:xfrm>
            <a:off x="175627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4" name="Google Shape;1154;p101"/>
          <p:cNvSpPr txBox="1"/>
          <p:nvPr/>
        </p:nvSpPr>
        <p:spPr>
          <a:xfrm>
            <a:off x="177857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01"/>
          <p:cNvSpPr/>
          <p:nvPr/>
        </p:nvSpPr>
        <p:spPr>
          <a:xfrm>
            <a:off x="1756275" y="1691338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6" name="Google Shape;1156;p101"/>
          <p:cNvSpPr/>
          <p:nvPr/>
        </p:nvSpPr>
        <p:spPr>
          <a:xfrm>
            <a:off x="1756275" y="1966579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7" name="Google Shape;1157;p101"/>
          <p:cNvSpPr/>
          <p:nvPr/>
        </p:nvSpPr>
        <p:spPr>
          <a:xfrm>
            <a:off x="1756275" y="222336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8" name="Google Shape;1158;p101"/>
          <p:cNvSpPr/>
          <p:nvPr/>
        </p:nvSpPr>
        <p:spPr>
          <a:xfrm>
            <a:off x="1756275" y="2482687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59" name="Google Shape;1159;p101"/>
          <p:cNvSpPr/>
          <p:nvPr/>
        </p:nvSpPr>
        <p:spPr>
          <a:xfrm>
            <a:off x="1756275" y="2739475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60" name="Google Shape;1160;p101"/>
          <p:cNvSpPr txBox="1"/>
          <p:nvPr/>
        </p:nvSpPr>
        <p:spPr>
          <a:xfrm>
            <a:off x="177857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2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1" name="Google Shape;1161;p101"/>
          <p:cNvSpPr txBox="1"/>
          <p:nvPr/>
        </p:nvSpPr>
        <p:spPr>
          <a:xfrm>
            <a:off x="177857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2" name="Google Shape;1162;p101"/>
          <p:cNvSpPr txBox="1"/>
          <p:nvPr/>
        </p:nvSpPr>
        <p:spPr>
          <a:xfrm>
            <a:off x="177857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4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3" name="Google Shape;1163;p101"/>
          <p:cNvSpPr txBox="1"/>
          <p:nvPr/>
        </p:nvSpPr>
        <p:spPr>
          <a:xfrm>
            <a:off x="177857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4" name="Google Shape;1164;p101"/>
          <p:cNvSpPr txBox="1"/>
          <p:nvPr/>
        </p:nvSpPr>
        <p:spPr>
          <a:xfrm>
            <a:off x="177857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6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65" name="Google Shape;1165;p101"/>
          <p:cNvCxnSpPr>
            <a:stCxn id="1152" idx="3"/>
            <a:endCxn id="1160" idx="1"/>
          </p:cNvCxnSpPr>
          <p:nvPr/>
        </p:nvCxnSpPr>
        <p:spPr>
          <a:xfrm rot="10800000" flipH="1">
            <a:off x="1185350" y="1797881"/>
            <a:ext cx="593100" cy="78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01"/>
          <p:cNvCxnSpPr>
            <a:stCxn id="1152" idx="3"/>
            <a:endCxn id="1161" idx="1"/>
          </p:cNvCxnSpPr>
          <p:nvPr/>
        </p:nvCxnSpPr>
        <p:spPr>
          <a:xfrm rot="10800000" flipH="1">
            <a:off x="1185350" y="2056181"/>
            <a:ext cx="593100" cy="524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01"/>
          <p:cNvCxnSpPr>
            <a:stCxn id="1152" idx="3"/>
            <a:endCxn id="1162" idx="1"/>
          </p:cNvCxnSpPr>
          <p:nvPr/>
        </p:nvCxnSpPr>
        <p:spPr>
          <a:xfrm rot="10800000" flipH="1">
            <a:off x="1185350" y="2323481"/>
            <a:ext cx="593100" cy="256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101"/>
          <p:cNvCxnSpPr>
            <a:stCxn id="1152" idx="3"/>
            <a:endCxn id="1163" idx="1"/>
          </p:cNvCxnSpPr>
          <p:nvPr/>
        </p:nvCxnSpPr>
        <p:spPr>
          <a:xfrm>
            <a:off x="1185350" y="2580281"/>
            <a:ext cx="593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101"/>
          <p:cNvCxnSpPr>
            <a:stCxn id="1152" idx="3"/>
            <a:endCxn id="1164" idx="1"/>
          </p:cNvCxnSpPr>
          <p:nvPr/>
        </p:nvCxnSpPr>
        <p:spPr>
          <a:xfrm>
            <a:off x="1185350" y="2580281"/>
            <a:ext cx="593100" cy="259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101"/>
          <p:cNvCxnSpPr>
            <a:stCxn id="1152" idx="3"/>
            <a:endCxn id="1154" idx="1"/>
          </p:cNvCxnSpPr>
          <p:nvPr/>
        </p:nvCxnSpPr>
        <p:spPr>
          <a:xfrm rot="10800000" flipH="1">
            <a:off x="1185350" y="1504781"/>
            <a:ext cx="593100" cy="1075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1" name="Google Shape;117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025" y="1177677"/>
            <a:ext cx="1378605" cy="5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652" y="2058788"/>
            <a:ext cx="518898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1"/>
          <p:cNvSpPr/>
          <p:nvPr/>
        </p:nvSpPr>
        <p:spPr>
          <a:xfrm>
            <a:off x="4341425" y="1434550"/>
            <a:ext cx="437400" cy="213000"/>
          </a:xfrm>
          <a:prstGeom prst="roundRect">
            <a:avLst>
              <a:gd name="adj" fmla="val 16667"/>
            </a:avLst>
          </a:prstGeom>
          <a:solidFill>
            <a:srgbClr val="D2E8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4" name="Google Shape;1174;p101"/>
          <p:cNvSpPr txBox="1"/>
          <p:nvPr/>
        </p:nvSpPr>
        <p:spPr>
          <a:xfrm>
            <a:off x="4363725" y="14417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5" name="Google Shape;1175;p101"/>
          <p:cNvSpPr/>
          <p:nvPr/>
        </p:nvSpPr>
        <p:spPr>
          <a:xfrm>
            <a:off x="4341425" y="1691338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6" name="Google Shape;1176;p101"/>
          <p:cNvSpPr/>
          <p:nvPr/>
        </p:nvSpPr>
        <p:spPr>
          <a:xfrm>
            <a:off x="4341425" y="1966579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7" name="Google Shape;1177;p101"/>
          <p:cNvSpPr/>
          <p:nvPr/>
        </p:nvSpPr>
        <p:spPr>
          <a:xfrm>
            <a:off x="4341425" y="222336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8" name="Google Shape;1178;p101"/>
          <p:cNvSpPr/>
          <p:nvPr/>
        </p:nvSpPr>
        <p:spPr>
          <a:xfrm>
            <a:off x="4341425" y="2482687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79" name="Google Shape;1179;p101"/>
          <p:cNvSpPr/>
          <p:nvPr/>
        </p:nvSpPr>
        <p:spPr>
          <a:xfrm>
            <a:off x="4341425" y="2739475"/>
            <a:ext cx="437400" cy="21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2E8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80" name="Google Shape;1180;p101"/>
          <p:cNvSpPr txBox="1"/>
          <p:nvPr/>
        </p:nvSpPr>
        <p:spPr>
          <a:xfrm>
            <a:off x="4363725" y="17348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3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1" name="Google Shape;1181;p101"/>
          <p:cNvSpPr txBox="1"/>
          <p:nvPr/>
        </p:nvSpPr>
        <p:spPr>
          <a:xfrm>
            <a:off x="4363725" y="1993050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5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2" name="Google Shape;1182;p101"/>
          <p:cNvSpPr txBox="1"/>
          <p:nvPr/>
        </p:nvSpPr>
        <p:spPr>
          <a:xfrm>
            <a:off x="4363725" y="22603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7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p101"/>
          <p:cNvSpPr txBox="1"/>
          <p:nvPr/>
        </p:nvSpPr>
        <p:spPr>
          <a:xfrm>
            <a:off x="4363725" y="25171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9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4" name="Google Shape;1184;p101"/>
          <p:cNvSpPr txBox="1"/>
          <p:nvPr/>
        </p:nvSpPr>
        <p:spPr>
          <a:xfrm>
            <a:off x="4363725" y="2776425"/>
            <a:ext cx="415200" cy="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 11</a:t>
            </a:r>
            <a:endParaRPr sz="7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85" name="Google Shape;1185;p101"/>
          <p:cNvCxnSpPr>
            <a:stCxn id="1172" idx="3"/>
            <a:endCxn id="1174" idx="1"/>
          </p:cNvCxnSpPr>
          <p:nvPr/>
        </p:nvCxnSpPr>
        <p:spPr>
          <a:xfrm rot="10800000" flipH="1">
            <a:off x="3798550" y="1504925"/>
            <a:ext cx="565200" cy="813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6" name="Google Shape;1186;p101"/>
          <p:cNvSpPr txBox="1"/>
          <p:nvPr/>
        </p:nvSpPr>
        <p:spPr>
          <a:xfrm>
            <a:off x="493100" y="3370363"/>
            <a:ext cx="5151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Some languages, like R, will use all available CPU cores.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Python, by purposeful design, is limited to a single CPU.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7" name="Google Shape;1187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638" y="1475600"/>
            <a:ext cx="469875" cy="4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8525" y="1719913"/>
            <a:ext cx="530621" cy="53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8525" y="2353601"/>
            <a:ext cx="530611" cy="53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1772774"/>
            <a:ext cx="424899" cy="4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2490951"/>
            <a:ext cx="424899" cy="424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2" name="Google Shape;1192;p101"/>
          <p:cNvGrpSpPr/>
          <p:nvPr/>
        </p:nvGrpSpPr>
        <p:grpSpPr>
          <a:xfrm>
            <a:off x="6977050" y="2711088"/>
            <a:ext cx="109800" cy="58950"/>
            <a:chOff x="7057700" y="2993800"/>
            <a:chExt cx="109800" cy="58950"/>
          </a:xfrm>
        </p:grpSpPr>
        <p:cxnSp>
          <p:nvCxnSpPr>
            <p:cNvPr id="1193" name="Google Shape;1193;p101"/>
            <p:cNvCxnSpPr/>
            <p:nvPr/>
          </p:nvCxnSpPr>
          <p:spPr>
            <a:xfrm rot="10800000">
              <a:off x="7057700" y="299380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101"/>
            <p:cNvCxnSpPr/>
            <p:nvPr/>
          </p:nvCxnSpPr>
          <p:spPr>
            <a:xfrm rot="10800000">
              <a:off x="7057700" y="305275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95" name="Google Shape;1195;p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3575" y="3010414"/>
            <a:ext cx="1034176" cy="68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Google Shape;1196;p101"/>
          <p:cNvGrpSpPr/>
          <p:nvPr/>
        </p:nvGrpSpPr>
        <p:grpSpPr>
          <a:xfrm>
            <a:off x="6977050" y="2054625"/>
            <a:ext cx="109800" cy="58950"/>
            <a:chOff x="7057700" y="2337338"/>
            <a:chExt cx="109800" cy="58950"/>
          </a:xfrm>
        </p:grpSpPr>
        <p:cxnSp>
          <p:nvCxnSpPr>
            <p:cNvPr id="1197" name="Google Shape;1197;p101"/>
            <p:cNvCxnSpPr/>
            <p:nvPr/>
          </p:nvCxnSpPr>
          <p:spPr>
            <a:xfrm rot="10800000">
              <a:off x="7057700" y="2337338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101"/>
            <p:cNvCxnSpPr/>
            <p:nvPr/>
          </p:nvCxnSpPr>
          <p:spPr>
            <a:xfrm rot="10800000">
              <a:off x="7057700" y="2396288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9" name="Google Shape;1199;p101"/>
          <p:cNvGrpSpPr/>
          <p:nvPr/>
        </p:nvGrpSpPr>
        <p:grpSpPr>
          <a:xfrm>
            <a:off x="6977050" y="3305513"/>
            <a:ext cx="109800" cy="58950"/>
            <a:chOff x="7057700" y="2993800"/>
            <a:chExt cx="109800" cy="58950"/>
          </a:xfrm>
        </p:grpSpPr>
        <p:cxnSp>
          <p:nvCxnSpPr>
            <p:cNvPr id="1200" name="Google Shape;1200;p101"/>
            <p:cNvCxnSpPr/>
            <p:nvPr/>
          </p:nvCxnSpPr>
          <p:spPr>
            <a:xfrm rot="10800000">
              <a:off x="7057700" y="299380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101"/>
            <p:cNvCxnSpPr/>
            <p:nvPr/>
          </p:nvCxnSpPr>
          <p:spPr>
            <a:xfrm rot="10800000">
              <a:off x="7057700" y="3052750"/>
              <a:ext cx="10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02" name="Google Shape;1202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4772" y="3122539"/>
            <a:ext cx="424899" cy="424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3" name="Google Shape;1203;p101"/>
          <p:cNvCxnSpPr/>
          <p:nvPr/>
        </p:nvCxnSpPr>
        <p:spPr>
          <a:xfrm>
            <a:off x="5849275" y="1424650"/>
            <a:ext cx="0" cy="30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101"/>
          <p:cNvSpPr txBox="1"/>
          <p:nvPr/>
        </p:nvSpPr>
        <p:spPr>
          <a:xfrm>
            <a:off x="5988475" y="3699850"/>
            <a:ext cx="2633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Pandas has notoriously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slow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read, write, and aggregation speeds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1186;p101">
            <a:extLst>
              <a:ext uri="{FF2B5EF4-FFF2-40B4-BE49-F238E27FC236}">
                <a16:creationId xmlns:a16="http://schemas.microsoft.com/office/drawing/2014/main" id="{BE404AF7-859E-4FFE-8525-543E37EED63C}"/>
              </a:ext>
            </a:extLst>
          </p:cNvPr>
          <p:cNvSpPr txBox="1"/>
          <p:nvPr/>
        </p:nvSpPr>
        <p:spPr>
          <a:xfrm>
            <a:off x="493100" y="4056440"/>
            <a:ext cx="5151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I can get around this by using python’s multiprocessing module, which </a:t>
            </a:r>
            <a:r>
              <a:rPr lang="en-US" sz="1200" i="1" dirty="0">
                <a:latin typeface="Montserrat"/>
                <a:ea typeface="Montserrat"/>
                <a:cs typeface="Montserrat"/>
                <a:sym typeface="Montserrat"/>
              </a:rPr>
              <a:t>mimics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multiprocessing, but it’s still an extra step.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11231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 wonderful unified solution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 wonderful unified solution</a:t>
            </a:r>
            <a:endParaRPr/>
          </a:p>
        </p:txBody>
      </p:sp>
      <p:pic>
        <p:nvPicPr>
          <p:cNvPr id="1235" name="Google Shape;12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82250"/>
            <a:ext cx="2454326" cy="902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0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Answer:</a:t>
            </a:r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18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accent6"/>
                </a:solidFill>
              </a:rPr>
              <a:t>They are faster.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2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3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 wonderful unified solution</a:t>
            </a:r>
            <a:endParaRPr/>
          </a:p>
        </p:txBody>
      </p:sp>
      <p:pic>
        <p:nvPicPr>
          <p:cNvPr id="1235" name="Google Shape;12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82250"/>
            <a:ext cx="2454326" cy="90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06"/>
          <p:cNvSpPr txBox="1"/>
          <p:nvPr/>
        </p:nvSpPr>
        <p:spPr>
          <a:xfrm>
            <a:off x="2947425" y="1423900"/>
            <a:ext cx="5413800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 b="1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Rapids.ai</a:t>
            </a: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 is a suite of GPU accelerated libraries for python and include:</a:t>
            </a:r>
            <a:endParaRPr sz="1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4972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 wonderful unified solution</a:t>
            </a:r>
            <a:endParaRPr/>
          </a:p>
        </p:txBody>
      </p:sp>
      <p:pic>
        <p:nvPicPr>
          <p:cNvPr id="1235" name="Google Shape;12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82250"/>
            <a:ext cx="2454326" cy="90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06"/>
          <p:cNvSpPr txBox="1"/>
          <p:nvPr/>
        </p:nvSpPr>
        <p:spPr>
          <a:xfrm>
            <a:off x="2947425" y="1423900"/>
            <a:ext cx="5413800" cy="271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 b="1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Rapids.ai</a:t>
            </a: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 is a suite of GPU accelerated libraries for python and include:</a:t>
            </a:r>
            <a:endParaRPr sz="1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cuDF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Pandas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cuML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Scikit-learn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cuSignal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SciPy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cuXFilter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framework for visualization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cuGraph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NetworkX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and more!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18504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6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 wonderful unified solution</a:t>
            </a:r>
            <a:endParaRPr/>
          </a:p>
        </p:txBody>
      </p:sp>
      <p:pic>
        <p:nvPicPr>
          <p:cNvPr id="1235" name="Google Shape;12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82250"/>
            <a:ext cx="2454326" cy="90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06"/>
          <p:cNvSpPr txBox="1"/>
          <p:nvPr/>
        </p:nvSpPr>
        <p:spPr>
          <a:xfrm>
            <a:off x="2947425" y="1423900"/>
            <a:ext cx="5413800" cy="321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 b="1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Rapids.ai</a:t>
            </a: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 is a suite of GPU accelerated libraries for python and include:</a:t>
            </a:r>
            <a:endParaRPr sz="1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cuDF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Pandas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cuML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Scikit-learn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cuSignal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SciPy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cuXFilter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framework for visualization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cuGraph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mirroring NetworkX</a:t>
            </a:r>
          </a:p>
          <a:p>
            <a:pPr marL="457200" indent="-317500">
              <a:lnSpc>
                <a:spcPct val="115000"/>
              </a:lnSpc>
              <a:buSzPts val="1400"/>
              <a:buFont typeface="Montserrat"/>
              <a:buChar char="-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and more!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 addition </a:t>
            </a: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Dask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Spark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all have GPU implementations that utilize the Rapids engine.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6367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Comparing speeds: trip data for NYC taxis</a:t>
            </a:r>
            <a:endParaRPr/>
          </a:p>
        </p:txBody>
      </p:sp>
      <p:sp>
        <p:nvSpPr>
          <p:cNvPr id="8" name="Google Shape;997;p96">
            <a:extLst>
              <a:ext uri="{FF2B5EF4-FFF2-40B4-BE49-F238E27FC236}">
                <a16:creationId xmlns:a16="http://schemas.microsoft.com/office/drawing/2014/main" id="{5E9EB5B0-CC4E-4185-B035-7A0438E73BA4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https://blog.cloudera.com/switching-from-cpus-to-gpus-for-nyc-taxi-fare-predictions-with-nvidia-rapids/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251;p108">
            <a:extLst>
              <a:ext uri="{FF2B5EF4-FFF2-40B4-BE49-F238E27FC236}">
                <a16:creationId xmlns:a16="http://schemas.microsoft.com/office/drawing/2014/main" id="{A617A4CD-2DD1-4629-8249-BC103E41DC05}"/>
              </a:ext>
            </a:extLst>
          </p:cNvPr>
          <p:cNvSpPr txBox="1"/>
          <p:nvPr/>
        </p:nvSpPr>
        <p:spPr>
          <a:xfrm>
            <a:off x="564350" y="903980"/>
            <a:ext cx="631111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 came across these on the internet…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Comparing speeds: trip data for NYC taxis</a:t>
            </a:r>
            <a:endParaRPr/>
          </a:p>
        </p:txBody>
      </p:sp>
      <p:pic>
        <p:nvPicPr>
          <p:cNvPr id="1249" name="Google Shape;12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00" y="1465800"/>
            <a:ext cx="4399074" cy="27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675" y="1577200"/>
            <a:ext cx="3530826" cy="240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08"/>
          <p:cNvSpPr txBox="1"/>
          <p:nvPr/>
        </p:nvSpPr>
        <p:spPr>
          <a:xfrm>
            <a:off x="564350" y="11954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Individual Tasks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108"/>
          <p:cNvSpPr txBox="1"/>
          <p:nvPr/>
        </p:nvSpPr>
        <p:spPr>
          <a:xfrm>
            <a:off x="5379675" y="11954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Entire pipeline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997;p96">
            <a:extLst>
              <a:ext uri="{FF2B5EF4-FFF2-40B4-BE49-F238E27FC236}">
                <a16:creationId xmlns:a16="http://schemas.microsoft.com/office/drawing/2014/main" id="{5E9EB5B0-CC4E-4185-B035-7A0438E73BA4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https://blog.cloudera.com/switching-from-cpus-to-gpus-for-nyc-taxi-fare-predictions-with-nvidia-rapids/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251;p108">
            <a:extLst>
              <a:ext uri="{FF2B5EF4-FFF2-40B4-BE49-F238E27FC236}">
                <a16:creationId xmlns:a16="http://schemas.microsoft.com/office/drawing/2014/main" id="{1C9DADFB-D7B6-463D-BC4D-403CB8404A0C}"/>
              </a:ext>
            </a:extLst>
          </p:cNvPr>
          <p:cNvSpPr txBox="1"/>
          <p:nvPr/>
        </p:nvSpPr>
        <p:spPr>
          <a:xfrm>
            <a:off x="564350" y="903980"/>
            <a:ext cx="631111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 came across these on the internet…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1842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Comparing speeds: trip data for NYC taxis</a:t>
            </a:r>
            <a:endParaRPr/>
          </a:p>
        </p:txBody>
      </p:sp>
      <p:pic>
        <p:nvPicPr>
          <p:cNvPr id="1249" name="Google Shape;12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00" y="1465800"/>
            <a:ext cx="4399074" cy="27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675" y="1577200"/>
            <a:ext cx="3530826" cy="240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08"/>
          <p:cNvSpPr txBox="1"/>
          <p:nvPr/>
        </p:nvSpPr>
        <p:spPr>
          <a:xfrm>
            <a:off x="564350" y="11954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Individual Tasks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108"/>
          <p:cNvSpPr txBox="1"/>
          <p:nvPr/>
        </p:nvSpPr>
        <p:spPr>
          <a:xfrm>
            <a:off x="5379675" y="11954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Entire pipeline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997;p96">
            <a:extLst>
              <a:ext uri="{FF2B5EF4-FFF2-40B4-BE49-F238E27FC236}">
                <a16:creationId xmlns:a16="http://schemas.microsoft.com/office/drawing/2014/main" id="{5E9EB5B0-CC4E-4185-B035-7A0438E73BA4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https://blog.cloudera.com/switching-from-cpus-to-gpus-for-nyc-taxi-fare-predictions-with-nvidia-rapids/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251;p108">
            <a:extLst>
              <a:ext uri="{FF2B5EF4-FFF2-40B4-BE49-F238E27FC236}">
                <a16:creationId xmlns:a16="http://schemas.microsoft.com/office/drawing/2014/main" id="{6EEBABBF-13C4-443B-AA08-686D5A414CA3}"/>
              </a:ext>
            </a:extLst>
          </p:cNvPr>
          <p:cNvSpPr txBox="1"/>
          <p:nvPr/>
        </p:nvSpPr>
        <p:spPr>
          <a:xfrm>
            <a:off x="493100" y="4220025"/>
            <a:ext cx="631111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…and had to test it out myself….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251;p108">
            <a:extLst>
              <a:ext uri="{FF2B5EF4-FFF2-40B4-BE49-F238E27FC236}">
                <a16:creationId xmlns:a16="http://schemas.microsoft.com/office/drawing/2014/main" id="{17D01339-47B8-4B2A-93DC-81D5A768E98B}"/>
              </a:ext>
            </a:extLst>
          </p:cNvPr>
          <p:cNvSpPr txBox="1"/>
          <p:nvPr/>
        </p:nvSpPr>
        <p:spPr>
          <a:xfrm>
            <a:off x="564350" y="903980"/>
            <a:ext cx="631111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 came across these on the internet…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0570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20M rows &amp; 10 columns</a:t>
            </a:r>
            <a:endParaRPr dirty="0"/>
          </a:p>
        </p:txBody>
      </p:sp>
      <p:sp>
        <p:nvSpPr>
          <p:cNvPr id="3" name="Google Shape;997;p96">
            <a:extLst>
              <a:ext uri="{FF2B5EF4-FFF2-40B4-BE49-F238E27FC236}">
                <a16:creationId xmlns:a16="http://schemas.microsoft.com/office/drawing/2014/main" id="{D4A30A8D-5720-45E6-801F-34EF403DD9BC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4148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574F68-A859-4993-94CD-3D3DF9CF7CD7}"/>
              </a:ext>
            </a:extLst>
          </p:cNvPr>
          <p:cNvGrpSpPr/>
          <p:nvPr/>
        </p:nvGrpSpPr>
        <p:grpSpPr>
          <a:xfrm>
            <a:off x="5786855" y="1195475"/>
            <a:ext cx="3089199" cy="2991971"/>
            <a:chOff x="5786855" y="1195475"/>
            <a:chExt cx="3089199" cy="2991971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D67AF8B9-A0E7-4A95-8217-352A62EA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6855" y="1195475"/>
              <a:ext cx="3089199" cy="29919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F5BD57-4118-42A5-B46D-033A93DEDC2E}"/>
                </a:ext>
              </a:extLst>
            </p:cNvPr>
            <p:cNvSpPr/>
            <p:nvPr/>
          </p:nvSpPr>
          <p:spPr>
            <a:xfrm>
              <a:off x="7295029" y="2084294"/>
              <a:ext cx="1506071" cy="2103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20M rows &amp; 10 columns</a:t>
            </a:r>
            <a:endParaRPr dirty="0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98536448-A1D1-498E-923C-DE308E7D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850" y="1153850"/>
            <a:ext cx="1190185" cy="2897841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B09AA6A-11DE-44AA-A575-7F68D1C7C346}"/>
              </a:ext>
            </a:extLst>
          </p:cNvPr>
          <p:cNvGrpSpPr/>
          <p:nvPr/>
        </p:nvGrpSpPr>
        <p:grpSpPr>
          <a:xfrm>
            <a:off x="4419093" y="1896035"/>
            <a:ext cx="2611912" cy="2144806"/>
            <a:chOff x="1082488" y="1896035"/>
            <a:chExt cx="2611912" cy="21448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27D2C9-B249-4C3B-B275-9E911ECD9071}"/>
                </a:ext>
              </a:extLst>
            </p:cNvPr>
            <p:cNvSpPr/>
            <p:nvPr/>
          </p:nvSpPr>
          <p:spPr>
            <a:xfrm>
              <a:off x="1082488" y="3860351"/>
              <a:ext cx="470647" cy="141195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79CF48-2AD8-4401-A908-C10755DBC32D}"/>
                </a:ext>
              </a:extLst>
            </p:cNvPr>
            <p:cNvSpPr/>
            <p:nvPr/>
          </p:nvSpPr>
          <p:spPr>
            <a:xfrm>
              <a:off x="2971800" y="1896035"/>
              <a:ext cx="722600" cy="2144806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58506A-12D2-472D-9E0C-D99CE3F64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135" y="1896035"/>
              <a:ext cx="1418665" cy="196431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3E898B-E6D8-4DFA-8F48-D31756D93F3E}"/>
                </a:ext>
              </a:extLst>
            </p:cNvPr>
            <p:cNvCxnSpPr>
              <a:cxnSpLocks/>
            </p:cNvCxnSpPr>
            <p:nvPr/>
          </p:nvCxnSpPr>
          <p:spPr>
            <a:xfrm>
              <a:off x="1553135" y="4001546"/>
              <a:ext cx="1418665" cy="39295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oogle Shape;1251;p108">
            <a:extLst>
              <a:ext uri="{FF2B5EF4-FFF2-40B4-BE49-F238E27FC236}">
                <a16:creationId xmlns:a16="http://schemas.microsoft.com/office/drawing/2014/main" id="{5739D978-4115-47ED-B90E-44802113D557}"/>
              </a:ext>
            </a:extLst>
          </p:cNvPr>
          <p:cNvSpPr txBox="1"/>
          <p:nvPr/>
        </p:nvSpPr>
        <p:spPr>
          <a:xfrm>
            <a:off x="4502059" y="3923850"/>
            <a:ext cx="387681" cy="27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dirty="0">
                <a:latin typeface="Montserrat"/>
                <a:ea typeface="Montserrat"/>
                <a:cs typeface="Montserrat"/>
                <a:sym typeface="Montserrat"/>
              </a:rPr>
              <a:t>CPU</a:t>
            </a:r>
            <a:endParaRPr sz="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C47E74-E408-4146-A95D-2071457203EF}"/>
              </a:ext>
            </a:extLst>
          </p:cNvPr>
          <p:cNvGrpSpPr/>
          <p:nvPr/>
        </p:nvGrpSpPr>
        <p:grpSpPr>
          <a:xfrm>
            <a:off x="532536" y="1153850"/>
            <a:ext cx="3201300" cy="543385"/>
            <a:chOff x="5811411" y="855397"/>
            <a:chExt cx="3201300" cy="543385"/>
          </a:xfrm>
        </p:grpSpPr>
        <p:sp>
          <p:nvSpPr>
            <p:cNvPr id="38" name="Google Shape;1251;p108">
              <a:extLst>
                <a:ext uri="{FF2B5EF4-FFF2-40B4-BE49-F238E27FC236}">
                  <a16:creationId xmlns:a16="http://schemas.microsoft.com/office/drawing/2014/main" id="{226AEBE8-9171-4162-8B4D-EE2FB6940B27}"/>
                </a:ext>
              </a:extLst>
            </p:cNvPr>
            <p:cNvSpPr txBox="1"/>
            <p:nvPr/>
          </p:nvSpPr>
          <p:spPr>
            <a:xfrm>
              <a:off x="5811411" y="855397"/>
              <a:ext cx="3201300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/>
                  <a:ea typeface="Montserrat"/>
                  <a:cs typeface="Montserrat"/>
                  <a:sym typeface="Montserrat"/>
                </a:rPr>
                <a:t>O</a:t>
              </a:r>
              <a:r>
                <a:rPr lang="en" sz="1200" dirty="0">
                  <a:latin typeface="Montserrat"/>
                  <a:ea typeface="Montserrat"/>
                  <a:cs typeface="Montserrat"/>
                  <a:sym typeface="Montserrat"/>
                </a:rPr>
                <a:t>n CPU, in the time that it took to:</a:t>
              </a:r>
              <a:endParaRPr sz="12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2" name="Picture 4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5E5714F-4380-4431-A40D-80AF5C2E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6647"/>
            <a:stretch/>
          </p:blipFill>
          <p:spPr>
            <a:xfrm>
              <a:off x="5903144" y="1180189"/>
              <a:ext cx="2958468" cy="218593"/>
            </a:xfrm>
            <a:prstGeom prst="rect">
              <a:avLst/>
            </a:prstGeom>
          </p:spPr>
        </p:pic>
      </p:grpSp>
      <p:sp>
        <p:nvSpPr>
          <p:cNvPr id="16" name="Google Shape;997;p96">
            <a:extLst>
              <a:ext uri="{FF2B5EF4-FFF2-40B4-BE49-F238E27FC236}">
                <a16:creationId xmlns:a16="http://schemas.microsoft.com/office/drawing/2014/main" id="{1ED9032F-7A7E-4A01-BA48-084849AD0DE0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0970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20M rows &amp; 10 columns</a:t>
            </a:r>
            <a:endParaRPr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E5AE69-F88D-49C1-B517-170868A92814}"/>
              </a:ext>
            </a:extLst>
          </p:cNvPr>
          <p:cNvGrpSpPr/>
          <p:nvPr/>
        </p:nvGrpSpPr>
        <p:grpSpPr>
          <a:xfrm>
            <a:off x="3994850" y="1153850"/>
            <a:ext cx="4881204" cy="3043121"/>
            <a:chOff x="658245" y="1153850"/>
            <a:chExt cx="4881204" cy="3043121"/>
          </a:xfrm>
        </p:grpSpPr>
        <p:pic>
          <p:nvPicPr>
            <p:cNvPr id="3" name="Picture 2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98536448-A1D1-498E-923C-DE308E7D4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245" y="1153850"/>
              <a:ext cx="1190185" cy="289784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D67AF8B9-A0E7-4A95-8217-352A62EA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0250" y="1195475"/>
              <a:ext cx="3089199" cy="2991971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B09AA6A-11DE-44AA-A575-7F68D1C7C346}"/>
                </a:ext>
              </a:extLst>
            </p:cNvPr>
            <p:cNvGrpSpPr/>
            <p:nvPr/>
          </p:nvGrpSpPr>
          <p:grpSpPr>
            <a:xfrm>
              <a:off x="1082488" y="1896035"/>
              <a:ext cx="2611912" cy="2144806"/>
              <a:chOff x="1082488" y="1896035"/>
              <a:chExt cx="2611912" cy="214480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27D2C9-B249-4C3B-B275-9E911ECD9071}"/>
                  </a:ext>
                </a:extLst>
              </p:cNvPr>
              <p:cNvSpPr/>
              <p:nvPr/>
            </p:nvSpPr>
            <p:spPr>
              <a:xfrm>
                <a:off x="1082488" y="3860351"/>
                <a:ext cx="470647" cy="141195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79CF48-2AD8-4401-A908-C10755DBC32D}"/>
                  </a:ext>
                </a:extLst>
              </p:cNvPr>
              <p:cNvSpPr/>
              <p:nvPr/>
            </p:nvSpPr>
            <p:spPr>
              <a:xfrm>
                <a:off x="2971800" y="1896035"/>
                <a:ext cx="722600" cy="214480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A58506A-12D2-472D-9E0C-D99CE3F647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3135" y="1896035"/>
                <a:ext cx="1418665" cy="1964316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D3E898B-E6D8-4DFA-8F48-D31756D93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135" y="4001546"/>
                <a:ext cx="1418665" cy="39295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Google Shape;1251;p108">
              <a:extLst>
                <a:ext uri="{FF2B5EF4-FFF2-40B4-BE49-F238E27FC236}">
                  <a16:creationId xmlns:a16="http://schemas.microsoft.com/office/drawing/2014/main" id="{5739D978-4115-47ED-B90E-44802113D557}"/>
                </a:ext>
              </a:extLst>
            </p:cNvPr>
            <p:cNvSpPr txBox="1"/>
            <p:nvPr/>
          </p:nvSpPr>
          <p:spPr>
            <a:xfrm>
              <a:off x="1165454" y="3923850"/>
              <a:ext cx="387681" cy="273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dirty="0">
                  <a:latin typeface="Montserrat"/>
                  <a:ea typeface="Montserrat"/>
                  <a:cs typeface="Montserrat"/>
                  <a:sym typeface="Montserrat"/>
                </a:rPr>
                <a:t>CPU</a:t>
              </a:r>
              <a:endParaRPr sz="5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C47E74-E408-4146-A95D-2071457203EF}"/>
              </a:ext>
            </a:extLst>
          </p:cNvPr>
          <p:cNvGrpSpPr/>
          <p:nvPr/>
        </p:nvGrpSpPr>
        <p:grpSpPr>
          <a:xfrm>
            <a:off x="532536" y="1153850"/>
            <a:ext cx="3201300" cy="2617655"/>
            <a:chOff x="5811411" y="855397"/>
            <a:chExt cx="3201300" cy="2617655"/>
          </a:xfrm>
        </p:grpSpPr>
        <p:sp>
          <p:nvSpPr>
            <p:cNvPr id="38" name="Google Shape;1251;p108">
              <a:extLst>
                <a:ext uri="{FF2B5EF4-FFF2-40B4-BE49-F238E27FC236}">
                  <a16:creationId xmlns:a16="http://schemas.microsoft.com/office/drawing/2014/main" id="{226AEBE8-9171-4162-8B4D-EE2FB6940B27}"/>
                </a:ext>
              </a:extLst>
            </p:cNvPr>
            <p:cNvSpPr txBox="1"/>
            <p:nvPr/>
          </p:nvSpPr>
          <p:spPr>
            <a:xfrm>
              <a:off x="5811411" y="855397"/>
              <a:ext cx="3201300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/>
                  <a:ea typeface="Montserrat"/>
                  <a:cs typeface="Montserrat"/>
                  <a:sym typeface="Montserrat"/>
                </a:rPr>
                <a:t>O</a:t>
              </a:r>
              <a:r>
                <a:rPr lang="en" sz="1200" dirty="0">
                  <a:latin typeface="Montserrat"/>
                  <a:ea typeface="Montserrat"/>
                  <a:cs typeface="Montserrat"/>
                  <a:sym typeface="Montserrat"/>
                </a:rPr>
                <a:t>n CPU, in the time that it took to:</a:t>
              </a:r>
              <a:endParaRPr sz="12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3" name="Picture 3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0F2D364-EC32-4E60-8E40-62E71C7B9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3144" y="1835968"/>
              <a:ext cx="2958468" cy="1637084"/>
            </a:xfrm>
            <a:prstGeom prst="rect">
              <a:avLst/>
            </a:prstGeom>
          </p:spPr>
        </p:pic>
        <p:pic>
          <p:nvPicPr>
            <p:cNvPr id="42" name="Picture 4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5E5714F-4380-4431-A40D-80AF5C2E8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6647"/>
            <a:stretch/>
          </p:blipFill>
          <p:spPr>
            <a:xfrm>
              <a:off x="5903144" y="1180189"/>
              <a:ext cx="2958468" cy="218593"/>
            </a:xfrm>
            <a:prstGeom prst="rect">
              <a:avLst/>
            </a:prstGeom>
          </p:spPr>
        </p:pic>
        <p:sp>
          <p:nvSpPr>
            <p:cNvPr id="44" name="Google Shape;1251;p108">
              <a:extLst>
                <a:ext uri="{FF2B5EF4-FFF2-40B4-BE49-F238E27FC236}">
                  <a16:creationId xmlns:a16="http://schemas.microsoft.com/office/drawing/2014/main" id="{FD8ECF7A-4E05-425E-A518-597DE416BECD}"/>
                </a:ext>
              </a:extLst>
            </p:cNvPr>
            <p:cNvSpPr txBox="1"/>
            <p:nvPr/>
          </p:nvSpPr>
          <p:spPr>
            <a:xfrm>
              <a:off x="5811411" y="1485247"/>
              <a:ext cx="3201300" cy="39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Montserrat"/>
                  <a:ea typeface="Montserrat"/>
                  <a:cs typeface="Montserrat"/>
                  <a:sym typeface="Montserrat"/>
                </a:rPr>
                <a:t>The GPU accomplished:</a:t>
              </a:r>
              <a:endParaRPr sz="12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3A8232F-C121-4300-880D-222EA4C5032A}"/>
              </a:ext>
            </a:extLst>
          </p:cNvPr>
          <p:cNvSpPr/>
          <p:nvPr/>
        </p:nvSpPr>
        <p:spPr>
          <a:xfrm>
            <a:off x="493100" y="1783700"/>
            <a:ext cx="3386376" cy="20766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654C46-B5E7-4ECC-89ED-B0255C094B9E}"/>
              </a:ext>
            </a:extLst>
          </p:cNvPr>
          <p:cNvSpPr/>
          <p:nvPr/>
        </p:nvSpPr>
        <p:spPr>
          <a:xfrm>
            <a:off x="7691717" y="2571750"/>
            <a:ext cx="773207" cy="146909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997;p96">
            <a:extLst>
              <a:ext uri="{FF2B5EF4-FFF2-40B4-BE49-F238E27FC236}">
                <a16:creationId xmlns:a16="http://schemas.microsoft.com/office/drawing/2014/main" id="{CCAEFD37-827E-424F-B8A4-E16BFF26739B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65614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sp>
        <p:nvSpPr>
          <p:cNvPr id="4" name="Google Shape;997;p96">
            <a:extLst>
              <a:ext uri="{FF2B5EF4-FFF2-40B4-BE49-F238E27FC236}">
                <a16:creationId xmlns:a16="http://schemas.microsoft.com/office/drawing/2014/main" id="{274872EF-21EE-40D9-ACFF-948EB86D2DC3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2491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Answer:</a:t>
            </a:r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18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accent6"/>
                </a:solidFill>
              </a:rPr>
              <a:t>They are faster.</a:t>
            </a:r>
            <a:endParaRPr sz="29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Way</a:t>
            </a:r>
            <a:r>
              <a:rPr lang="en" sz="29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 dirty="0">
                <a:solidFill>
                  <a:schemeClr val="accent6"/>
                </a:solidFill>
              </a:rPr>
              <a:t>faster.</a:t>
            </a:r>
            <a:endParaRPr sz="2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57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82CC4179-925C-4B53-B782-7CFC92656B17}"/>
              </a:ext>
            </a:extLst>
          </p:cNvPr>
          <p:cNvSpPr txBox="1"/>
          <p:nvPr/>
        </p:nvSpPr>
        <p:spPr>
          <a:xfrm>
            <a:off x="765551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85% reduction in time</a:t>
            </a:r>
          </a:p>
        </p:txBody>
      </p:sp>
      <p:sp>
        <p:nvSpPr>
          <p:cNvPr id="5" name="Google Shape;997;p96">
            <a:extLst>
              <a:ext uri="{FF2B5EF4-FFF2-40B4-BE49-F238E27FC236}">
                <a16:creationId xmlns:a16="http://schemas.microsoft.com/office/drawing/2014/main" id="{68CE22C9-5DF9-4785-9D0B-39A1F5C1396F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38523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82CC4179-925C-4B53-B782-7CFC92656B17}"/>
              </a:ext>
            </a:extLst>
          </p:cNvPr>
          <p:cNvSpPr txBox="1"/>
          <p:nvPr/>
        </p:nvSpPr>
        <p:spPr>
          <a:xfrm>
            <a:off x="765551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85% reduction in time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E495826-8A11-4A57-B3AA-14576758C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506" y="1022687"/>
            <a:ext cx="2666543" cy="2743200"/>
          </a:xfrm>
          <a:prstGeom prst="rect">
            <a:avLst/>
          </a:prstGeom>
        </p:spPr>
      </p:pic>
      <p:sp>
        <p:nvSpPr>
          <p:cNvPr id="7" name="Google Shape;997;p96">
            <a:extLst>
              <a:ext uri="{FF2B5EF4-FFF2-40B4-BE49-F238E27FC236}">
                <a16:creationId xmlns:a16="http://schemas.microsoft.com/office/drawing/2014/main" id="{ED008BAF-DEEB-421D-87DF-035E69E86EE2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51082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82CC4179-925C-4B53-B782-7CFC92656B17}"/>
              </a:ext>
            </a:extLst>
          </p:cNvPr>
          <p:cNvSpPr txBox="1"/>
          <p:nvPr/>
        </p:nvSpPr>
        <p:spPr>
          <a:xfrm>
            <a:off x="765551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85% reduction in time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E495826-8A11-4A57-B3AA-14576758C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506" y="1022687"/>
            <a:ext cx="2666543" cy="2743200"/>
          </a:xfrm>
          <a:prstGeom prst="rect">
            <a:avLst/>
          </a:prstGeom>
        </p:spPr>
      </p:pic>
      <p:sp>
        <p:nvSpPr>
          <p:cNvPr id="7" name="Google Shape;862;p91">
            <a:extLst>
              <a:ext uri="{FF2B5EF4-FFF2-40B4-BE49-F238E27FC236}">
                <a16:creationId xmlns:a16="http://schemas.microsoft.com/office/drawing/2014/main" id="{16174ADD-7E07-4E3D-9183-D0A96BFDBE24}"/>
              </a:ext>
            </a:extLst>
          </p:cNvPr>
          <p:cNvSpPr txBox="1"/>
          <p:nvPr/>
        </p:nvSpPr>
        <p:spPr>
          <a:xfrm>
            <a:off x="3432094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98% reduction in time</a:t>
            </a:r>
          </a:p>
        </p:txBody>
      </p:sp>
      <p:sp>
        <p:nvSpPr>
          <p:cNvPr id="8" name="Google Shape;997;p96">
            <a:extLst>
              <a:ext uri="{FF2B5EF4-FFF2-40B4-BE49-F238E27FC236}">
                <a16:creationId xmlns:a16="http://schemas.microsoft.com/office/drawing/2014/main" id="{B4BDE696-8DC9-4D8E-82FD-52E3D426D886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30769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82CC4179-925C-4B53-B782-7CFC92656B17}"/>
              </a:ext>
            </a:extLst>
          </p:cNvPr>
          <p:cNvSpPr txBox="1"/>
          <p:nvPr/>
        </p:nvSpPr>
        <p:spPr>
          <a:xfrm>
            <a:off x="765551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85% reduction in time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E495826-8A11-4A57-B3AA-14576758C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506" y="1022687"/>
            <a:ext cx="2666543" cy="2743200"/>
          </a:xfrm>
          <a:prstGeom prst="rect">
            <a:avLst/>
          </a:prstGeom>
        </p:spPr>
      </p:pic>
      <p:sp>
        <p:nvSpPr>
          <p:cNvPr id="7" name="Google Shape;862;p91">
            <a:extLst>
              <a:ext uri="{FF2B5EF4-FFF2-40B4-BE49-F238E27FC236}">
                <a16:creationId xmlns:a16="http://schemas.microsoft.com/office/drawing/2014/main" id="{16174ADD-7E07-4E3D-9183-D0A96BFDBE24}"/>
              </a:ext>
            </a:extLst>
          </p:cNvPr>
          <p:cNvSpPr txBox="1"/>
          <p:nvPr/>
        </p:nvSpPr>
        <p:spPr>
          <a:xfrm>
            <a:off x="3432094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98% reduction in time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BEBB89C-3ED2-44E8-9A80-7C29F0FBA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912" y="1022687"/>
            <a:ext cx="2666543" cy="2743200"/>
          </a:xfrm>
          <a:prstGeom prst="rect">
            <a:avLst/>
          </a:prstGeom>
        </p:spPr>
      </p:pic>
      <p:sp>
        <p:nvSpPr>
          <p:cNvPr id="9" name="Google Shape;997;p96">
            <a:extLst>
              <a:ext uri="{FF2B5EF4-FFF2-40B4-BE49-F238E27FC236}">
                <a16:creationId xmlns:a16="http://schemas.microsoft.com/office/drawing/2014/main" id="{FEDD2173-84FD-4CC5-BF12-64FC144AEDF5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023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sp>
        <p:nvSpPr>
          <p:cNvPr id="4" name="Google Shape;862;p91">
            <a:extLst>
              <a:ext uri="{FF2B5EF4-FFF2-40B4-BE49-F238E27FC236}">
                <a16:creationId xmlns:a16="http://schemas.microsoft.com/office/drawing/2014/main" id="{82CC4179-925C-4B53-B782-7CFC92656B17}"/>
              </a:ext>
            </a:extLst>
          </p:cNvPr>
          <p:cNvSpPr txBox="1"/>
          <p:nvPr/>
        </p:nvSpPr>
        <p:spPr>
          <a:xfrm>
            <a:off x="765551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85% reduction in time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E495826-8A11-4A57-B3AA-14576758C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506" y="1022687"/>
            <a:ext cx="2666543" cy="2743200"/>
          </a:xfrm>
          <a:prstGeom prst="rect">
            <a:avLst/>
          </a:prstGeom>
        </p:spPr>
      </p:pic>
      <p:sp>
        <p:nvSpPr>
          <p:cNvPr id="7" name="Google Shape;862;p91">
            <a:extLst>
              <a:ext uri="{FF2B5EF4-FFF2-40B4-BE49-F238E27FC236}">
                <a16:creationId xmlns:a16="http://schemas.microsoft.com/office/drawing/2014/main" id="{16174ADD-7E07-4E3D-9183-D0A96BFDBE24}"/>
              </a:ext>
            </a:extLst>
          </p:cNvPr>
          <p:cNvSpPr txBox="1"/>
          <p:nvPr/>
        </p:nvSpPr>
        <p:spPr>
          <a:xfrm>
            <a:off x="3432094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98% reduction in time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BEBB89C-3ED2-44E8-9A80-7C29F0FBA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912" y="1022687"/>
            <a:ext cx="2666543" cy="2743200"/>
          </a:xfrm>
          <a:prstGeom prst="rect">
            <a:avLst/>
          </a:prstGeom>
        </p:spPr>
      </p:pic>
      <p:sp>
        <p:nvSpPr>
          <p:cNvPr id="9" name="Google Shape;862;p91">
            <a:extLst>
              <a:ext uri="{FF2B5EF4-FFF2-40B4-BE49-F238E27FC236}">
                <a16:creationId xmlns:a16="http://schemas.microsoft.com/office/drawing/2014/main" id="{512AEF8D-CBF0-4286-AE45-A9C0D70B4426}"/>
              </a:ext>
            </a:extLst>
          </p:cNvPr>
          <p:cNvSpPr txBox="1"/>
          <p:nvPr/>
        </p:nvSpPr>
        <p:spPr>
          <a:xfrm>
            <a:off x="6093500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End-to-end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95% reduction in time</a:t>
            </a:r>
          </a:p>
        </p:txBody>
      </p:sp>
      <p:sp>
        <p:nvSpPr>
          <p:cNvPr id="10" name="Google Shape;997;p96">
            <a:extLst>
              <a:ext uri="{FF2B5EF4-FFF2-40B4-BE49-F238E27FC236}">
                <a16:creationId xmlns:a16="http://schemas.microsoft.com/office/drawing/2014/main" id="{EDEEAF36-DDC1-41B8-B81B-9E29F90B63A2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5323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8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7003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Benchmark: across different file sizes</a:t>
            </a:r>
            <a:endParaRPr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D616235-9682-4F97-9640-AA5F51CB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12" y="1022687"/>
            <a:ext cx="2666543" cy="27432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F5041D0-9E10-4FB5-AF57-73E88B25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" y="1022687"/>
            <a:ext cx="2666543" cy="27432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1122F6D-9D99-475E-80DB-45D945CF4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06" y="1022687"/>
            <a:ext cx="2666543" cy="2743200"/>
          </a:xfrm>
          <a:prstGeom prst="rect">
            <a:avLst/>
          </a:prstGeom>
        </p:spPr>
      </p:pic>
      <p:sp>
        <p:nvSpPr>
          <p:cNvPr id="10" name="Google Shape;862;p91">
            <a:extLst>
              <a:ext uri="{FF2B5EF4-FFF2-40B4-BE49-F238E27FC236}">
                <a16:creationId xmlns:a16="http://schemas.microsoft.com/office/drawing/2014/main" id="{343D77F2-89CC-48E1-8B70-A32FB86F48E3}"/>
              </a:ext>
            </a:extLst>
          </p:cNvPr>
          <p:cNvSpPr txBox="1"/>
          <p:nvPr/>
        </p:nvSpPr>
        <p:spPr>
          <a:xfrm>
            <a:off x="765551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85% reduction in time</a:t>
            </a:r>
          </a:p>
        </p:txBody>
      </p:sp>
      <p:sp>
        <p:nvSpPr>
          <p:cNvPr id="11" name="Google Shape;862;p91">
            <a:extLst>
              <a:ext uri="{FF2B5EF4-FFF2-40B4-BE49-F238E27FC236}">
                <a16:creationId xmlns:a16="http://schemas.microsoft.com/office/drawing/2014/main" id="{77EF92A7-5D3C-4EE3-A8FB-BDEF512FB14A}"/>
              </a:ext>
            </a:extLst>
          </p:cNvPr>
          <p:cNvSpPr txBox="1"/>
          <p:nvPr/>
        </p:nvSpPr>
        <p:spPr>
          <a:xfrm>
            <a:off x="3432094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98% reduction in time</a:t>
            </a:r>
          </a:p>
        </p:txBody>
      </p:sp>
      <p:sp>
        <p:nvSpPr>
          <p:cNvPr id="12" name="Google Shape;862;p91">
            <a:extLst>
              <a:ext uri="{FF2B5EF4-FFF2-40B4-BE49-F238E27FC236}">
                <a16:creationId xmlns:a16="http://schemas.microsoft.com/office/drawing/2014/main" id="{6E138136-71BB-4A29-B970-152664EF4C04}"/>
              </a:ext>
            </a:extLst>
          </p:cNvPr>
          <p:cNvSpPr txBox="1"/>
          <p:nvPr/>
        </p:nvSpPr>
        <p:spPr>
          <a:xfrm>
            <a:off x="6093500" y="3678163"/>
            <a:ext cx="252774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End-to-end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we see a more than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95% reduction in time</a:t>
            </a:r>
          </a:p>
        </p:txBody>
      </p:sp>
      <p:sp>
        <p:nvSpPr>
          <p:cNvPr id="13" name="Google Shape;862;p91">
            <a:extLst>
              <a:ext uri="{FF2B5EF4-FFF2-40B4-BE49-F238E27FC236}">
                <a16:creationId xmlns:a16="http://schemas.microsoft.com/office/drawing/2014/main" id="{DDD7463A-7719-4ED4-8D48-644E7D9F4D83}"/>
              </a:ext>
            </a:extLst>
          </p:cNvPr>
          <p:cNvSpPr txBox="1"/>
          <p:nvPr/>
        </p:nvSpPr>
        <p:spPr>
          <a:xfrm>
            <a:off x="548988" y="4367999"/>
            <a:ext cx="31434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speed gain are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astounding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997;p96">
            <a:extLst>
              <a:ext uri="{FF2B5EF4-FFF2-40B4-BE49-F238E27FC236}">
                <a16:creationId xmlns:a16="http://schemas.microsoft.com/office/drawing/2014/main" id="{67E60E99-04F3-4CB2-A14F-AB38112D18CB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https://github.com/jonathancosme/GPU_vs_CPU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20433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0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</a:t>
            </a: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day</a:t>
            </a:r>
            <a:endParaRPr/>
          </a:p>
        </p:txBody>
      </p:sp>
      <p:sp>
        <p:nvSpPr>
          <p:cNvPr id="63" name="Google Shape;997;p96">
            <a:extLst>
              <a:ext uri="{FF2B5EF4-FFF2-40B4-BE49-F238E27FC236}">
                <a16:creationId xmlns:a16="http://schemas.microsoft.com/office/drawing/2014/main" id="{B8628188-F7C7-4E40-A04E-1D2D6E430B9B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0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47595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</a:t>
            </a:r>
            <a:r>
              <a:rPr lang="en">
                <a:solidFill>
                  <a:schemeClr val="dk2"/>
                </a:solidFill>
              </a:rPr>
              <a:t>GPU </a:t>
            </a:r>
            <a:r>
              <a:rPr lang="en"/>
              <a:t>day</a:t>
            </a:r>
            <a:endParaRPr/>
          </a:p>
        </p:txBody>
      </p:sp>
      <p:grpSp>
        <p:nvGrpSpPr>
          <p:cNvPr id="1264" name="Google Shape;1264;p110"/>
          <p:cNvGrpSpPr/>
          <p:nvPr/>
        </p:nvGrpSpPr>
        <p:grpSpPr>
          <a:xfrm>
            <a:off x="732016" y="3652397"/>
            <a:ext cx="1877897" cy="982080"/>
            <a:chOff x="3519001" y="4287460"/>
            <a:chExt cx="1186215" cy="519344"/>
          </a:xfrm>
        </p:grpSpPr>
        <p:grpSp>
          <p:nvGrpSpPr>
            <p:cNvPr id="1265" name="Google Shape;1265;p110"/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1266" name="Google Shape;1266;p110"/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7" name="Google Shape;1267;p110"/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collection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68" name="Google Shape;1268;p110"/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1269" name="Google Shape;1269;p110"/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0" name="Google Shape;1270;p110"/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analysis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71" name="Google Shape;1271;p110"/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1272" name="Google Shape;1272;p110"/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3" name="Google Shape;1273;p110"/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ETL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74" name="Google Shape;1274;p110"/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1275" name="Google Shape;1275;p110"/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6" name="Google Shape;1276;p110"/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277" name="Google Shape;1277;p110"/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1278" name="Google Shape;1278;p110"/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9" name="Google Shape;1279;p110"/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inference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1280" name="Google Shape;1280;p110"/>
          <p:cNvGrpSpPr/>
          <p:nvPr/>
        </p:nvGrpSpPr>
        <p:grpSpPr>
          <a:xfrm>
            <a:off x="1879830" y="925854"/>
            <a:ext cx="5661998" cy="3797071"/>
            <a:chOff x="3680271" y="1385529"/>
            <a:chExt cx="4348692" cy="2916337"/>
          </a:xfrm>
        </p:grpSpPr>
        <p:grpSp>
          <p:nvGrpSpPr>
            <p:cNvPr id="1281" name="Google Shape;1281;p110"/>
            <p:cNvGrpSpPr/>
            <p:nvPr/>
          </p:nvGrpSpPr>
          <p:grpSpPr>
            <a:xfrm>
              <a:off x="3882860" y="1464605"/>
              <a:ext cx="4146104" cy="2763986"/>
              <a:chOff x="3882860" y="1464605"/>
              <a:chExt cx="4146104" cy="2763986"/>
            </a:xfrm>
          </p:grpSpPr>
          <p:grpSp>
            <p:nvGrpSpPr>
              <p:cNvPr id="1282" name="Google Shape;1282;p110"/>
              <p:cNvGrpSpPr/>
              <p:nvPr/>
            </p:nvGrpSpPr>
            <p:grpSpPr>
              <a:xfrm>
                <a:off x="3882860" y="1464605"/>
                <a:ext cx="4146104" cy="2763986"/>
                <a:chOff x="1524000" y="539750"/>
                <a:chExt cx="4982100" cy="3321300"/>
              </a:xfrm>
            </p:grpSpPr>
            <p:pic>
              <p:nvPicPr>
                <p:cNvPr id="1283" name="Google Shape;1283;p11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524000" y="539750"/>
                  <a:ext cx="4982100" cy="3321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84" name="Google Shape;1284;p110"/>
                <p:cNvSpPr/>
                <p:nvPr/>
              </p:nvSpPr>
              <p:spPr>
                <a:xfrm>
                  <a:off x="3218914" y="1865937"/>
                  <a:ext cx="1903800" cy="71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"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GPU POWERED WORKFLOW</a:t>
                  </a:r>
                  <a:endParaRPr sz="1400" b="1" i="0" u="none" strike="noStrike" cap="none">
                    <a:solidFill>
                      <a:srgbClr val="7F7F7F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85" name="Google Shape;1285;p110"/>
                <p:cNvSpPr/>
                <p:nvPr/>
              </p:nvSpPr>
              <p:spPr>
                <a:xfrm>
                  <a:off x="3145971" y="1331383"/>
                  <a:ext cx="1738200" cy="1738200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1286" name="Google Shape;1286;p110"/>
              <p:cNvGrpSpPr/>
              <p:nvPr/>
            </p:nvGrpSpPr>
            <p:grpSpPr>
              <a:xfrm>
                <a:off x="5003942" y="1885639"/>
                <a:ext cx="1903785" cy="1910474"/>
                <a:chOff x="1307592" y="1885639"/>
                <a:chExt cx="1903785" cy="1910474"/>
              </a:xfrm>
            </p:grpSpPr>
            <p:grpSp>
              <p:nvGrpSpPr>
                <p:cNvPr id="1287" name="Google Shape;1287;p110"/>
                <p:cNvGrpSpPr/>
                <p:nvPr/>
              </p:nvGrpSpPr>
              <p:grpSpPr>
                <a:xfrm>
                  <a:off x="1307592" y="1894660"/>
                  <a:ext cx="1903785" cy="1901453"/>
                  <a:chOff x="1307592" y="1894660"/>
                  <a:chExt cx="1903785" cy="1901453"/>
                </a:xfrm>
              </p:grpSpPr>
              <p:cxnSp>
                <p:nvCxnSpPr>
                  <p:cNvPr id="1288" name="Google Shape;1288;p110"/>
                  <p:cNvCxnSpPr/>
                  <p:nvPr/>
                </p:nvCxnSpPr>
                <p:spPr>
                  <a:xfrm>
                    <a:off x="1307592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9" name="Google Shape;1289;p110"/>
                  <p:cNvCxnSpPr/>
                  <p:nvPr/>
                </p:nvCxnSpPr>
                <p:spPr>
                  <a:xfrm rot="10800000">
                    <a:off x="2264029" y="1894660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0" name="Google Shape;1290;p110"/>
                  <p:cNvCxnSpPr/>
                  <p:nvPr/>
                </p:nvCxnSpPr>
                <p:spPr>
                  <a:xfrm rot="10800000">
                    <a:off x="2264029" y="3712113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1" name="Google Shape;1291;p110"/>
                  <p:cNvCxnSpPr/>
                  <p:nvPr/>
                </p:nvCxnSpPr>
                <p:spPr>
                  <a:xfrm>
                    <a:off x="3092577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92" name="Google Shape;1292;p110"/>
                <p:cNvSpPr txBox="1"/>
                <p:nvPr/>
              </p:nvSpPr>
              <p:spPr>
                <a:xfrm>
                  <a:off x="2154500" y="3534533"/>
                  <a:ext cx="1746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6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93" name="Google Shape;1293;p110"/>
                <p:cNvSpPr txBox="1"/>
                <p:nvPr/>
              </p:nvSpPr>
              <p:spPr>
                <a:xfrm>
                  <a:off x="1358187" y="2715824"/>
                  <a:ext cx="1746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9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94" name="Google Shape;1294;p110"/>
                <p:cNvSpPr txBox="1"/>
                <p:nvPr/>
              </p:nvSpPr>
              <p:spPr>
                <a:xfrm>
                  <a:off x="2960869" y="2715824"/>
                  <a:ext cx="1746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3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295" name="Google Shape;1295;p110"/>
                <p:cNvSpPr txBox="1"/>
                <p:nvPr/>
              </p:nvSpPr>
              <p:spPr>
                <a:xfrm>
                  <a:off x="2141487" y="1885639"/>
                  <a:ext cx="243000" cy="20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12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296" name="Google Shape;1296;p110"/>
            <p:cNvSpPr txBox="1"/>
            <p:nvPr/>
          </p:nvSpPr>
          <p:spPr>
            <a:xfrm>
              <a:off x="4046898" y="3431685"/>
              <a:ext cx="640200" cy="1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downloads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overnight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97" name="Google Shape;1297;p110"/>
            <p:cNvCxnSpPr/>
            <p:nvPr/>
          </p:nvCxnSpPr>
          <p:spPr>
            <a:xfrm rot="10800000" flipH="1">
              <a:off x="4693731" y="3412620"/>
              <a:ext cx="127500" cy="10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8" name="Google Shape;1298;p110"/>
            <p:cNvSpPr txBox="1"/>
            <p:nvPr/>
          </p:nvSpPr>
          <p:spPr>
            <a:xfrm>
              <a:off x="3680271" y="2711689"/>
              <a:ext cx="8664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Configure ETL workflow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99" name="Google Shape;1299;p110"/>
            <p:cNvCxnSpPr/>
            <p:nvPr/>
          </p:nvCxnSpPr>
          <p:spPr>
            <a:xfrm>
              <a:off x="4546408" y="2766395"/>
              <a:ext cx="1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0" name="Google Shape;1300;p110"/>
            <p:cNvSpPr txBox="1"/>
            <p:nvPr/>
          </p:nvSpPr>
          <p:spPr>
            <a:xfrm>
              <a:off x="4320258" y="2059615"/>
              <a:ext cx="4143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Start ETL 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workflow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 a coffee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01" name="Google Shape;1301;p110"/>
            <p:cNvCxnSpPr/>
            <p:nvPr/>
          </p:nvCxnSpPr>
          <p:spPr>
            <a:xfrm>
              <a:off x="4745835" y="2152348"/>
              <a:ext cx="120300" cy="6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2" name="Google Shape;1302;p110"/>
            <p:cNvSpPr txBox="1"/>
            <p:nvPr/>
          </p:nvSpPr>
          <p:spPr>
            <a:xfrm>
              <a:off x="3903186" y="1788087"/>
              <a:ext cx="10563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Eh, forgot to add a feature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3" name="Google Shape;1303;p110"/>
            <p:cNvSpPr txBox="1"/>
            <p:nvPr/>
          </p:nvSpPr>
          <p:spPr>
            <a:xfrm>
              <a:off x="5706267" y="1385529"/>
              <a:ext cx="4098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Restart ETL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4" name="Google Shape;1304;p110"/>
            <p:cNvSpPr txBox="1"/>
            <p:nvPr/>
          </p:nvSpPr>
          <p:spPr>
            <a:xfrm>
              <a:off x="6414310" y="1431923"/>
              <a:ext cx="4620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5" name="Google Shape;1305;p110"/>
            <p:cNvSpPr txBox="1"/>
            <p:nvPr/>
          </p:nvSpPr>
          <p:spPr>
            <a:xfrm>
              <a:off x="6639534" y="1567956"/>
              <a:ext cx="3183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Validate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6" name="Google Shape;1306;p110"/>
            <p:cNvSpPr txBox="1"/>
            <p:nvPr/>
          </p:nvSpPr>
          <p:spPr>
            <a:xfrm>
              <a:off x="7166396" y="2048639"/>
              <a:ext cx="5520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Experiment with optimizations 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&amp; repeat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7" name="Google Shape;1307;p110"/>
            <p:cNvSpPr txBox="1"/>
            <p:nvPr/>
          </p:nvSpPr>
          <p:spPr>
            <a:xfrm>
              <a:off x="4471037" y="1413180"/>
              <a:ext cx="959100" cy="1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 unexpected null values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as strings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08" name="Google Shape;1308;p110"/>
            <p:cNvSpPr txBox="1"/>
            <p:nvPr/>
          </p:nvSpPr>
          <p:spPr>
            <a:xfrm>
              <a:off x="6089451" y="4228666"/>
              <a:ext cx="6273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 home on time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09" name="Google Shape;1309;p110"/>
            <p:cNvCxnSpPr/>
            <p:nvPr/>
          </p:nvCxnSpPr>
          <p:spPr>
            <a:xfrm>
              <a:off x="4952132" y="1873752"/>
              <a:ext cx="99600" cy="9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0" name="Google Shape;1310;p110"/>
            <p:cNvCxnSpPr/>
            <p:nvPr/>
          </p:nvCxnSpPr>
          <p:spPr>
            <a:xfrm>
              <a:off x="5429051" y="1591652"/>
              <a:ext cx="36600" cy="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1" name="Google Shape;1311;p110"/>
            <p:cNvCxnSpPr/>
            <p:nvPr/>
          </p:nvCxnSpPr>
          <p:spPr>
            <a:xfrm>
              <a:off x="5741569" y="1498767"/>
              <a:ext cx="12600" cy="1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2" name="Google Shape;1312;p110"/>
            <p:cNvCxnSpPr/>
            <p:nvPr/>
          </p:nvCxnSpPr>
          <p:spPr>
            <a:xfrm flipH="1">
              <a:off x="6374965" y="1540510"/>
              <a:ext cx="48600" cy="11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3" name="Google Shape;1313;p110"/>
            <p:cNvCxnSpPr/>
            <p:nvPr/>
          </p:nvCxnSpPr>
          <p:spPr>
            <a:xfrm rot="10800000">
              <a:off x="6055070" y="4105250"/>
              <a:ext cx="16800" cy="13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4" name="Google Shape;1314;p110"/>
            <p:cNvCxnSpPr/>
            <p:nvPr/>
          </p:nvCxnSpPr>
          <p:spPr>
            <a:xfrm flipH="1">
              <a:off x="7022592" y="2107678"/>
              <a:ext cx="105600" cy="6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5" name="Google Shape;1315;p110"/>
            <p:cNvCxnSpPr/>
            <p:nvPr/>
          </p:nvCxnSpPr>
          <p:spPr>
            <a:xfrm flipH="1">
              <a:off x="6583137" y="1653608"/>
              <a:ext cx="62100" cy="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6" name="Google Shape;1316;p110"/>
            <p:cNvCxnSpPr/>
            <p:nvPr/>
          </p:nvCxnSpPr>
          <p:spPr>
            <a:xfrm flipH="1">
              <a:off x="6808364" y="1835511"/>
              <a:ext cx="67800" cy="7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7" name="Google Shape;1317;p110"/>
            <p:cNvSpPr txBox="1"/>
            <p:nvPr/>
          </p:nvSpPr>
          <p:spPr>
            <a:xfrm>
              <a:off x="6873798" y="1759745"/>
              <a:ext cx="446400" cy="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318" name="Google Shape;1318;p110"/>
            <p:cNvGrpSpPr/>
            <p:nvPr/>
          </p:nvGrpSpPr>
          <p:grpSpPr>
            <a:xfrm>
              <a:off x="4171526" y="1962938"/>
              <a:ext cx="275164" cy="289480"/>
              <a:chOff x="1261310" y="1050735"/>
              <a:chExt cx="275164" cy="289480"/>
            </a:xfrm>
          </p:grpSpPr>
          <p:pic>
            <p:nvPicPr>
              <p:cNvPr id="1319" name="Google Shape;1319;p110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20" name="Google Shape;1320;p110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321" name="Google Shape;1321;p110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2" name="Google Shape;1322;p110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23" name="Google Shape;1323;p110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63" name="Google Shape;997;p96">
            <a:extLst>
              <a:ext uri="{FF2B5EF4-FFF2-40B4-BE49-F238E27FC236}">
                <a16:creationId xmlns:a16="http://schemas.microsoft.com/office/drawing/2014/main" id="{B8628188-F7C7-4E40-A04E-1D2D6E430B9B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7815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2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Comparing CPU vs </a:t>
            </a:r>
            <a:r>
              <a:rPr lang="en" sz="2400">
                <a:solidFill>
                  <a:srgbClr val="DF199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GPU </a:t>
            </a:r>
            <a:r>
              <a:rPr lang="en"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997;p96">
            <a:extLst>
              <a:ext uri="{FF2B5EF4-FFF2-40B4-BE49-F238E27FC236}">
                <a16:creationId xmlns:a16="http://schemas.microsoft.com/office/drawing/2014/main" id="{B35706E1-DC64-49D1-86C5-4214FA146929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60337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2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Comparing CPU vs </a:t>
            </a:r>
            <a:r>
              <a:rPr lang="en" sz="2400">
                <a:solidFill>
                  <a:srgbClr val="DF199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GPU </a:t>
            </a:r>
            <a:r>
              <a:rPr lang="en" sz="240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34" name="Google Shape;1334;p112"/>
          <p:cNvGrpSpPr/>
          <p:nvPr/>
        </p:nvGrpSpPr>
        <p:grpSpPr>
          <a:xfrm>
            <a:off x="7623704" y="329777"/>
            <a:ext cx="1186215" cy="519344"/>
            <a:chOff x="3519001" y="4287460"/>
            <a:chExt cx="1186215" cy="519344"/>
          </a:xfrm>
        </p:grpSpPr>
        <p:grpSp>
          <p:nvGrpSpPr>
            <p:cNvPr id="1335" name="Google Shape;1335;p112"/>
            <p:cNvGrpSpPr/>
            <p:nvPr/>
          </p:nvGrpSpPr>
          <p:grpSpPr>
            <a:xfrm>
              <a:off x="3519001" y="4287460"/>
              <a:ext cx="1186215" cy="110135"/>
              <a:chOff x="3519001" y="4287460"/>
              <a:chExt cx="1186215" cy="110135"/>
            </a:xfrm>
          </p:grpSpPr>
          <p:sp>
            <p:nvSpPr>
              <p:cNvPr id="1336" name="Google Shape;1336;p112"/>
              <p:cNvSpPr/>
              <p:nvPr/>
            </p:nvSpPr>
            <p:spPr>
              <a:xfrm>
                <a:off x="3519001" y="4295295"/>
                <a:ext cx="138600" cy="102300"/>
              </a:xfrm>
              <a:prstGeom prst="rect">
                <a:avLst/>
              </a:prstGeom>
              <a:solidFill>
                <a:srgbClr val="F9DB9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37" name="Google Shape;1337;p112"/>
              <p:cNvSpPr/>
              <p:nvPr/>
            </p:nvSpPr>
            <p:spPr>
              <a:xfrm>
                <a:off x="3663316" y="428746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collection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38" name="Google Shape;1338;p112"/>
            <p:cNvGrpSpPr/>
            <p:nvPr/>
          </p:nvGrpSpPr>
          <p:grpSpPr>
            <a:xfrm>
              <a:off x="3519001" y="4390019"/>
              <a:ext cx="1186215" cy="110135"/>
              <a:chOff x="3519001" y="4439450"/>
              <a:chExt cx="1186215" cy="110135"/>
            </a:xfrm>
          </p:grpSpPr>
          <p:sp>
            <p:nvSpPr>
              <p:cNvPr id="1339" name="Google Shape;1339;p112"/>
              <p:cNvSpPr/>
              <p:nvPr/>
            </p:nvSpPr>
            <p:spPr>
              <a:xfrm>
                <a:off x="3519001" y="4447285"/>
                <a:ext cx="138600" cy="102300"/>
              </a:xfrm>
              <a:prstGeom prst="rect">
                <a:avLst/>
              </a:prstGeom>
              <a:solidFill>
                <a:srgbClr val="FFA0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0" name="Google Shape;1340;p112"/>
              <p:cNvSpPr/>
              <p:nvPr/>
            </p:nvSpPr>
            <p:spPr>
              <a:xfrm>
                <a:off x="3663316" y="443945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analysis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41" name="Google Shape;1341;p112"/>
            <p:cNvGrpSpPr/>
            <p:nvPr/>
          </p:nvGrpSpPr>
          <p:grpSpPr>
            <a:xfrm>
              <a:off x="3519001" y="4491438"/>
              <a:ext cx="1186215" cy="110135"/>
              <a:chOff x="3519001" y="4591440"/>
              <a:chExt cx="1186215" cy="110135"/>
            </a:xfrm>
          </p:grpSpPr>
          <p:sp>
            <p:nvSpPr>
              <p:cNvPr id="1342" name="Google Shape;1342;p112"/>
              <p:cNvSpPr/>
              <p:nvPr/>
            </p:nvSpPr>
            <p:spPr>
              <a:xfrm>
                <a:off x="3519001" y="4599275"/>
                <a:ext cx="138600" cy="102300"/>
              </a:xfrm>
              <a:prstGeom prst="rect">
                <a:avLst/>
              </a:prstGeom>
              <a:solidFill>
                <a:srgbClr val="B4E2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3" name="Google Shape;1343;p112"/>
              <p:cNvSpPr/>
              <p:nvPr/>
            </p:nvSpPr>
            <p:spPr>
              <a:xfrm>
                <a:off x="3663316" y="459144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ETL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44" name="Google Shape;1344;p112"/>
            <p:cNvGrpSpPr/>
            <p:nvPr/>
          </p:nvGrpSpPr>
          <p:grpSpPr>
            <a:xfrm>
              <a:off x="3519001" y="4593997"/>
              <a:ext cx="1186215" cy="110135"/>
              <a:chOff x="3519001" y="4745287"/>
              <a:chExt cx="1186215" cy="110135"/>
            </a:xfrm>
          </p:grpSpPr>
          <p:sp>
            <p:nvSpPr>
              <p:cNvPr id="1345" name="Google Shape;1345;p112"/>
              <p:cNvSpPr/>
              <p:nvPr/>
            </p:nvSpPr>
            <p:spPr>
              <a:xfrm>
                <a:off x="3519001" y="4753122"/>
                <a:ext cx="138600" cy="102300"/>
              </a:xfrm>
              <a:prstGeom prst="rect">
                <a:avLst/>
              </a:prstGeom>
              <a:solidFill>
                <a:srgbClr val="A8B7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6" name="Google Shape;1346;p112"/>
              <p:cNvSpPr/>
              <p:nvPr/>
            </p:nvSpPr>
            <p:spPr>
              <a:xfrm>
                <a:off x="3663316" y="4745287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347" name="Google Shape;1347;p112"/>
            <p:cNvGrpSpPr/>
            <p:nvPr/>
          </p:nvGrpSpPr>
          <p:grpSpPr>
            <a:xfrm>
              <a:off x="3519001" y="4699439"/>
              <a:ext cx="1186215" cy="107365"/>
              <a:chOff x="3519001" y="4898190"/>
              <a:chExt cx="1186215" cy="107365"/>
            </a:xfrm>
          </p:grpSpPr>
          <p:sp>
            <p:nvSpPr>
              <p:cNvPr id="1348" name="Google Shape;1348;p112"/>
              <p:cNvSpPr/>
              <p:nvPr/>
            </p:nvSpPr>
            <p:spPr>
              <a:xfrm>
                <a:off x="3519001" y="4903255"/>
                <a:ext cx="138600" cy="102300"/>
              </a:xfrm>
              <a:prstGeom prst="rect">
                <a:avLst/>
              </a:prstGeom>
              <a:solidFill>
                <a:srgbClr val="B0E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9" name="Google Shape;1349;p112"/>
              <p:cNvSpPr/>
              <p:nvPr/>
            </p:nvSpPr>
            <p:spPr>
              <a:xfrm>
                <a:off x="3663316" y="4898190"/>
                <a:ext cx="1041900" cy="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rgbClr val="373C4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inference</a:t>
                </a:r>
                <a:endParaRPr sz="7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1350" name="Google Shape;1350;p112"/>
          <p:cNvGrpSpPr/>
          <p:nvPr/>
        </p:nvGrpSpPr>
        <p:grpSpPr>
          <a:xfrm>
            <a:off x="146567" y="1195486"/>
            <a:ext cx="4612944" cy="3296413"/>
            <a:chOff x="0" y="1035937"/>
            <a:chExt cx="4612944" cy="3296413"/>
          </a:xfrm>
        </p:grpSpPr>
        <p:grpSp>
          <p:nvGrpSpPr>
            <p:cNvPr id="1351" name="Google Shape;1351;p112"/>
            <p:cNvGrpSpPr/>
            <p:nvPr/>
          </p:nvGrpSpPr>
          <p:grpSpPr>
            <a:xfrm>
              <a:off x="0" y="1329890"/>
              <a:ext cx="4612944" cy="3002460"/>
              <a:chOff x="0" y="1329890"/>
              <a:chExt cx="4612944" cy="3002460"/>
            </a:xfrm>
          </p:grpSpPr>
          <p:grpSp>
            <p:nvGrpSpPr>
              <p:cNvPr id="1352" name="Google Shape;1352;p112"/>
              <p:cNvGrpSpPr/>
              <p:nvPr/>
            </p:nvGrpSpPr>
            <p:grpSpPr>
              <a:xfrm>
                <a:off x="189948" y="1464605"/>
                <a:ext cx="4146104" cy="2763986"/>
                <a:chOff x="189948" y="1464605"/>
                <a:chExt cx="4146104" cy="2763986"/>
              </a:xfrm>
            </p:grpSpPr>
            <p:grpSp>
              <p:nvGrpSpPr>
                <p:cNvPr id="1353" name="Google Shape;1353;p112"/>
                <p:cNvGrpSpPr/>
                <p:nvPr/>
              </p:nvGrpSpPr>
              <p:grpSpPr>
                <a:xfrm>
                  <a:off x="189948" y="1464605"/>
                  <a:ext cx="4146104" cy="2763986"/>
                  <a:chOff x="1524000" y="539750"/>
                  <a:chExt cx="4982100" cy="3321300"/>
                </a:xfrm>
              </p:grpSpPr>
              <p:pic>
                <p:nvPicPr>
                  <p:cNvPr id="1354" name="Google Shape;1354;p11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524000" y="539750"/>
                    <a:ext cx="4982100" cy="332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55" name="Google Shape;1355;p112"/>
                  <p:cNvSpPr/>
                  <p:nvPr/>
                </p:nvSpPr>
                <p:spPr>
                  <a:xfrm>
                    <a:off x="3232649" y="1865937"/>
                    <a:ext cx="1949700" cy="717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b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" sz="1400" b="1" i="0" u="none" strike="noStrike" cap="none">
                        <a:solidFill>
                          <a:srgbClr val="7F7F7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CPU POWERED WORKFLOW</a:t>
                    </a:r>
                    <a:endParaRPr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56" name="Google Shape;1356;p112"/>
                  <p:cNvSpPr/>
                  <p:nvPr/>
                </p:nvSpPr>
                <p:spPr>
                  <a:xfrm>
                    <a:off x="3145971" y="1331383"/>
                    <a:ext cx="1738200" cy="17382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rgbClr val="7F7F7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  <p:grpSp>
              <p:nvGrpSpPr>
                <p:cNvPr id="1357" name="Google Shape;1357;p112"/>
                <p:cNvGrpSpPr/>
                <p:nvPr/>
              </p:nvGrpSpPr>
              <p:grpSpPr>
                <a:xfrm>
                  <a:off x="1307592" y="1885639"/>
                  <a:ext cx="1903785" cy="1910494"/>
                  <a:chOff x="1307592" y="1885639"/>
                  <a:chExt cx="1903785" cy="1910494"/>
                </a:xfrm>
              </p:grpSpPr>
              <p:grpSp>
                <p:nvGrpSpPr>
                  <p:cNvPr id="1358" name="Google Shape;1358;p112"/>
                  <p:cNvGrpSpPr/>
                  <p:nvPr/>
                </p:nvGrpSpPr>
                <p:grpSpPr>
                  <a:xfrm>
                    <a:off x="1307592" y="1894660"/>
                    <a:ext cx="1903785" cy="1901453"/>
                    <a:chOff x="1307592" y="1894660"/>
                    <a:chExt cx="1903785" cy="1901453"/>
                  </a:xfrm>
                </p:grpSpPr>
                <p:cxnSp>
                  <p:nvCxnSpPr>
                    <p:cNvPr id="1359" name="Google Shape;1359;p112"/>
                    <p:cNvCxnSpPr/>
                    <p:nvPr/>
                  </p:nvCxnSpPr>
                  <p:spPr>
                    <a:xfrm>
                      <a:off x="1307592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360" name="Google Shape;1360;p112"/>
                    <p:cNvCxnSpPr/>
                    <p:nvPr/>
                  </p:nvCxnSpPr>
                  <p:spPr>
                    <a:xfrm rot="10800000">
                      <a:off x="2264029" y="1894660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361" name="Google Shape;1361;p112"/>
                    <p:cNvCxnSpPr/>
                    <p:nvPr/>
                  </p:nvCxnSpPr>
                  <p:spPr>
                    <a:xfrm rot="10800000">
                      <a:off x="2264029" y="3712113"/>
                      <a:ext cx="0" cy="84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362" name="Google Shape;1362;p112"/>
                    <p:cNvCxnSpPr/>
                    <p:nvPr/>
                  </p:nvCxnSpPr>
                  <p:spPr>
                    <a:xfrm>
                      <a:off x="3092577" y="2846832"/>
                      <a:ext cx="118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1363" name="Google Shape;1363;p112"/>
                  <p:cNvSpPr txBox="1"/>
                  <p:nvPr/>
                </p:nvSpPr>
                <p:spPr>
                  <a:xfrm>
                    <a:off x="2154500" y="3534533"/>
                    <a:ext cx="1746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6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64" name="Google Shape;1364;p112"/>
                  <p:cNvSpPr txBox="1"/>
                  <p:nvPr/>
                </p:nvSpPr>
                <p:spPr>
                  <a:xfrm>
                    <a:off x="1358187" y="2715824"/>
                    <a:ext cx="1746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9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65" name="Google Shape;1365;p112"/>
                  <p:cNvSpPr txBox="1"/>
                  <p:nvPr/>
                </p:nvSpPr>
                <p:spPr>
                  <a:xfrm>
                    <a:off x="2960869" y="2715824"/>
                    <a:ext cx="1746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3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  <p:sp>
                <p:nvSpPr>
                  <p:cNvPr id="1366" name="Google Shape;1366;p112"/>
                  <p:cNvSpPr txBox="1"/>
                  <p:nvPr/>
                </p:nvSpPr>
                <p:spPr>
                  <a:xfrm>
                    <a:off x="2141487" y="1885639"/>
                    <a:ext cx="243000" cy="26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00"/>
                      <a:buFont typeface="Arial"/>
                      <a:buNone/>
                    </a:pPr>
                    <a:r>
                      <a:rPr lang="en" sz="500" b="0" i="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12</a:t>
                    </a:r>
                    <a:endParaRPr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</p:grpSp>
          <p:sp>
            <p:nvSpPr>
              <p:cNvPr id="1367" name="Google Shape;1367;p112"/>
              <p:cNvSpPr txBox="1"/>
              <p:nvPr/>
            </p:nvSpPr>
            <p:spPr>
              <a:xfrm>
                <a:off x="366627" y="3431685"/>
                <a:ext cx="6402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Dataset downloads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overnight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68" name="Google Shape;1368;p112"/>
              <p:cNvCxnSpPr/>
              <p:nvPr/>
            </p:nvCxnSpPr>
            <p:spPr>
              <a:xfrm rot="10800000" flipH="1">
                <a:off x="1013460" y="3412620"/>
                <a:ext cx="127500" cy="10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69" name="Google Shape;1369;p112"/>
              <p:cNvSpPr txBox="1"/>
              <p:nvPr/>
            </p:nvSpPr>
            <p:spPr>
              <a:xfrm>
                <a:off x="0" y="2711689"/>
                <a:ext cx="8664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Configure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70" name="Google Shape;1370;p112"/>
              <p:cNvCxnSpPr/>
              <p:nvPr/>
            </p:nvCxnSpPr>
            <p:spPr>
              <a:xfrm>
                <a:off x="866137" y="2766395"/>
                <a:ext cx="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71" name="Google Shape;1371;p112"/>
              <p:cNvSpPr txBox="1"/>
              <p:nvPr/>
            </p:nvSpPr>
            <p:spPr>
              <a:xfrm>
                <a:off x="404550" y="2014928"/>
                <a:ext cx="6402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Start ETL workflow</a:t>
                </a:r>
                <a:endParaRPr/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72" name="Google Shape;1372;p112"/>
              <p:cNvCxnSpPr/>
              <p:nvPr/>
            </p:nvCxnSpPr>
            <p:spPr>
              <a:xfrm>
                <a:off x="1076644" y="2109454"/>
                <a:ext cx="120300" cy="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73" name="Google Shape;1373;p112"/>
              <p:cNvSpPr txBox="1"/>
              <p:nvPr/>
            </p:nvSpPr>
            <p:spPr>
              <a:xfrm>
                <a:off x="1248883" y="1476125"/>
                <a:ext cx="6402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Get a coffee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4" name="Google Shape;1374;p112"/>
              <p:cNvSpPr txBox="1"/>
              <p:nvPr/>
            </p:nvSpPr>
            <p:spPr>
              <a:xfrm>
                <a:off x="1834467" y="1329890"/>
                <a:ext cx="6402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Another…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5" name="Google Shape;1375;p112"/>
              <p:cNvSpPr txBox="1"/>
              <p:nvPr/>
            </p:nvSpPr>
            <p:spPr>
              <a:xfrm>
                <a:off x="2689774" y="1377596"/>
                <a:ext cx="9264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@*!# forgot to add a feature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6" name="Google Shape;1376;p112"/>
              <p:cNvSpPr txBox="1"/>
              <p:nvPr/>
            </p:nvSpPr>
            <p:spPr>
              <a:xfrm>
                <a:off x="3195893" y="1679517"/>
                <a:ext cx="9264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7" name="Google Shape;1377;p112"/>
              <p:cNvSpPr txBox="1"/>
              <p:nvPr/>
            </p:nvSpPr>
            <p:spPr>
              <a:xfrm>
                <a:off x="3559004" y="2231199"/>
                <a:ext cx="5520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Switch to decaff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8" name="Google Shape;1378;p112"/>
              <p:cNvSpPr txBox="1"/>
              <p:nvPr/>
            </p:nvSpPr>
            <p:spPr>
              <a:xfrm>
                <a:off x="3653844" y="3259330"/>
                <a:ext cx="9591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Find unexpected null values</a:t>
                </a:r>
                <a:b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stored as strings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9" name="Google Shape;1379;p112"/>
              <p:cNvSpPr txBox="1"/>
              <p:nvPr/>
            </p:nvSpPr>
            <p:spPr>
              <a:xfrm>
                <a:off x="3355360" y="3748407"/>
                <a:ext cx="9591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Restart ETL workflow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0" name="Google Shape;1380;p112"/>
              <p:cNvSpPr txBox="1"/>
              <p:nvPr/>
            </p:nvSpPr>
            <p:spPr>
              <a:xfrm>
                <a:off x="2275394" y="4236950"/>
                <a:ext cx="3495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25" tIns="9125" rIns="9125" bIns="91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"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Stay late</a:t>
                </a:r>
                <a:endParaRPr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381" name="Google Shape;1381;p112"/>
              <p:cNvCxnSpPr/>
              <p:nvPr/>
            </p:nvCxnSpPr>
            <p:spPr>
              <a:xfrm>
                <a:off x="1718895" y="1571575"/>
                <a:ext cx="507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2" name="Google Shape;1382;p112"/>
              <p:cNvCxnSpPr/>
              <p:nvPr/>
            </p:nvCxnSpPr>
            <p:spPr>
              <a:xfrm flipH="1">
                <a:off x="2404502" y="1433235"/>
                <a:ext cx="18600" cy="1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3" name="Google Shape;1383;p112"/>
              <p:cNvCxnSpPr/>
              <p:nvPr/>
            </p:nvCxnSpPr>
            <p:spPr>
              <a:xfrm flipH="1">
                <a:off x="2677980" y="1504758"/>
                <a:ext cx="57600" cy="15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4" name="Google Shape;1384;p112"/>
              <p:cNvCxnSpPr/>
              <p:nvPr/>
            </p:nvCxnSpPr>
            <p:spPr>
              <a:xfrm flipH="1">
                <a:off x="3095280" y="1773555"/>
                <a:ext cx="97500" cy="1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5" name="Google Shape;1385;p112"/>
              <p:cNvCxnSpPr/>
              <p:nvPr/>
            </p:nvCxnSpPr>
            <p:spPr>
              <a:xfrm rot="10800000">
                <a:off x="3464938" y="3244530"/>
                <a:ext cx="141900" cy="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6" name="Google Shape;1386;p112"/>
              <p:cNvCxnSpPr/>
              <p:nvPr/>
            </p:nvCxnSpPr>
            <p:spPr>
              <a:xfrm rot="10800000">
                <a:off x="3211350" y="3675120"/>
                <a:ext cx="122400" cy="10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7" name="Google Shape;1387;p112"/>
              <p:cNvCxnSpPr/>
              <p:nvPr/>
            </p:nvCxnSpPr>
            <p:spPr>
              <a:xfrm rot="10800000">
                <a:off x="2264219" y="4105483"/>
                <a:ext cx="0" cy="13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8" name="Google Shape;1388;p112"/>
              <p:cNvCxnSpPr/>
              <p:nvPr/>
            </p:nvCxnSpPr>
            <p:spPr>
              <a:xfrm flipH="1">
                <a:off x="3432680" y="2322576"/>
                <a:ext cx="137700" cy="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9" name="Google Shape;1389;p112"/>
            <p:cNvGrpSpPr/>
            <p:nvPr/>
          </p:nvGrpSpPr>
          <p:grpSpPr>
            <a:xfrm>
              <a:off x="833028" y="1706403"/>
              <a:ext cx="275164" cy="289480"/>
              <a:chOff x="1261310" y="1050735"/>
              <a:chExt cx="275164" cy="289480"/>
            </a:xfrm>
          </p:grpSpPr>
          <p:pic>
            <p:nvPicPr>
              <p:cNvPr id="1390" name="Google Shape;1390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91" name="Google Shape;1391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392" name="Google Shape;1392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3" name="Google Shape;1393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94" name="Google Shape;1394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395" name="Google Shape;1395;p112"/>
            <p:cNvGrpSpPr/>
            <p:nvPr/>
          </p:nvGrpSpPr>
          <p:grpSpPr>
            <a:xfrm>
              <a:off x="1613785" y="1200551"/>
              <a:ext cx="275164" cy="289480"/>
              <a:chOff x="1261310" y="1050735"/>
              <a:chExt cx="275164" cy="289480"/>
            </a:xfrm>
          </p:grpSpPr>
          <p:pic>
            <p:nvPicPr>
              <p:cNvPr id="1396" name="Google Shape;1396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97" name="Google Shape;1397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398" name="Google Shape;1398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9" name="Google Shape;1399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00" name="Google Shape;1400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401" name="Google Shape;1401;p112"/>
            <p:cNvGrpSpPr/>
            <p:nvPr/>
          </p:nvGrpSpPr>
          <p:grpSpPr>
            <a:xfrm>
              <a:off x="2253851" y="1035937"/>
              <a:ext cx="275164" cy="289480"/>
              <a:chOff x="1261310" y="1050735"/>
              <a:chExt cx="275164" cy="289480"/>
            </a:xfrm>
          </p:grpSpPr>
          <p:pic>
            <p:nvPicPr>
              <p:cNvPr id="1402" name="Google Shape;1402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03" name="Google Shape;1403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404" name="Google Shape;1404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05" name="Google Shape;1405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06" name="Google Shape;1406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407" name="Google Shape;1407;p112"/>
            <p:cNvGrpSpPr/>
            <p:nvPr/>
          </p:nvGrpSpPr>
          <p:grpSpPr>
            <a:xfrm>
              <a:off x="3558924" y="1937922"/>
              <a:ext cx="275164" cy="289480"/>
              <a:chOff x="1261310" y="1050735"/>
              <a:chExt cx="275164" cy="289480"/>
            </a:xfrm>
          </p:grpSpPr>
          <p:pic>
            <p:nvPicPr>
              <p:cNvPr id="1408" name="Google Shape;1408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09" name="Google Shape;1409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410" name="Google Shape;1410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11" name="Google Shape;1411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12" name="Google Shape;1412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1413" name="Google Shape;1413;p112"/>
          <p:cNvGrpSpPr/>
          <p:nvPr/>
        </p:nvGrpSpPr>
        <p:grpSpPr>
          <a:xfrm>
            <a:off x="4728891" y="1497375"/>
            <a:ext cx="4348692" cy="2938537"/>
            <a:chOff x="3680271" y="1385529"/>
            <a:chExt cx="4348692" cy="2938537"/>
          </a:xfrm>
        </p:grpSpPr>
        <p:grpSp>
          <p:nvGrpSpPr>
            <p:cNvPr id="1414" name="Google Shape;1414;p112"/>
            <p:cNvGrpSpPr/>
            <p:nvPr/>
          </p:nvGrpSpPr>
          <p:grpSpPr>
            <a:xfrm>
              <a:off x="3882860" y="1464605"/>
              <a:ext cx="4146104" cy="2763986"/>
              <a:chOff x="3882860" y="1464605"/>
              <a:chExt cx="4146104" cy="2763986"/>
            </a:xfrm>
          </p:grpSpPr>
          <p:grpSp>
            <p:nvGrpSpPr>
              <p:cNvPr id="1415" name="Google Shape;1415;p112"/>
              <p:cNvGrpSpPr/>
              <p:nvPr/>
            </p:nvGrpSpPr>
            <p:grpSpPr>
              <a:xfrm>
                <a:off x="3882860" y="1464605"/>
                <a:ext cx="4146104" cy="2763986"/>
                <a:chOff x="1524000" y="539750"/>
                <a:chExt cx="4982100" cy="3321300"/>
              </a:xfrm>
            </p:grpSpPr>
            <p:pic>
              <p:nvPicPr>
                <p:cNvPr id="1416" name="Google Shape;1416;p11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1524000" y="539750"/>
                  <a:ext cx="4982100" cy="3321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17" name="Google Shape;1417;p112"/>
                <p:cNvSpPr/>
                <p:nvPr/>
              </p:nvSpPr>
              <p:spPr>
                <a:xfrm>
                  <a:off x="3218914" y="1865937"/>
                  <a:ext cx="1903800" cy="71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b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" sz="1400" b="1" i="0" u="none" strike="noStrike" cap="none">
                      <a:solidFill>
                        <a:srgbClr val="7F7F7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GPU POWERED WORKFLOW</a:t>
                  </a:r>
                  <a:endParaRPr sz="1400" b="1" i="0" u="none" strike="noStrike" cap="none">
                    <a:solidFill>
                      <a:srgbClr val="7F7F7F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18" name="Google Shape;1418;p112"/>
                <p:cNvSpPr/>
                <p:nvPr/>
              </p:nvSpPr>
              <p:spPr>
                <a:xfrm>
                  <a:off x="3145971" y="1331383"/>
                  <a:ext cx="1738200" cy="1738200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1419" name="Google Shape;1419;p112"/>
              <p:cNvGrpSpPr/>
              <p:nvPr/>
            </p:nvGrpSpPr>
            <p:grpSpPr>
              <a:xfrm>
                <a:off x="5003942" y="1885639"/>
                <a:ext cx="1903785" cy="1910494"/>
                <a:chOff x="1307592" y="1885639"/>
                <a:chExt cx="1903785" cy="1910494"/>
              </a:xfrm>
            </p:grpSpPr>
            <p:grpSp>
              <p:nvGrpSpPr>
                <p:cNvPr id="1420" name="Google Shape;1420;p112"/>
                <p:cNvGrpSpPr/>
                <p:nvPr/>
              </p:nvGrpSpPr>
              <p:grpSpPr>
                <a:xfrm>
                  <a:off x="1307592" y="1894660"/>
                  <a:ext cx="1903785" cy="1901453"/>
                  <a:chOff x="1307592" y="1894660"/>
                  <a:chExt cx="1903785" cy="1901453"/>
                </a:xfrm>
              </p:grpSpPr>
              <p:cxnSp>
                <p:nvCxnSpPr>
                  <p:cNvPr id="1421" name="Google Shape;1421;p112"/>
                  <p:cNvCxnSpPr/>
                  <p:nvPr/>
                </p:nvCxnSpPr>
                <p:spPr>
                  <a:xfrm>
                    <a:off x="1307592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2" name="Google Shape;1422;p112"/>
                  <p:cNvCxnSpPr/>
                  <p:nvPr/>
                </p:nvCxnSpPr>
                <p:spPr>
                  <a:xfrm rot="10800000">
                    <a:off x="2264029" y="1894660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3" name="Google Shape;1423;p112"/>
                  <p:cNvCxnSpPr/>
                  <p:nvPr/>
                </p:nvCxnSpPr>
                <p:spPr>
                  <a:xfrm rot="10800000">
                    <a:off x="2264029" y="3712113"/>
                    <a:ext cx="0" cy="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4" name="Google Shape;1424;p112"/>
                  <p:cNvCxnSpPr/>
                  <p:nvPr/>
                </p:nvCxnSpPr>
                <p:spPr>
                  <a:xfrm>
                    <a:off x="3092577" y="2846832"/>
                    <a:ext cx="1188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425" name="Google Shape;1425;p112"/>
                <p:cNvSpPr txBox="1"/>
                <p:nvPr/>
              </p:nvSpPr>
              <p:spPr>
                <a:xfrm>
                  <a:off x="2154500" y="3534533"/>
                  <a:ext cx="1746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6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26" name="Google Shape;1426;p112"/>
                <p:cNvSpPr txBox="1"/>
                <p:nvPr/>
              </p:nvSpPr>
              <p:spPr>
                <a:xfrm>
                  <a:off x="1358187" y="2715824"/>
                  <a:ext cx="1746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9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27" name="Google Shape;1427;p112"/>
                <p:cNvSpPr txBox="1"/>
                <p:nvPr/>
              </p:nvSpPr>
              <p:spPr>
                <a:xfrm>
                  <a:off x="2960869" y="2715824"/>
                  <a:ext cx="1746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3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428" name="Google Shape;1428;p112"/>
                <p:cNvSpPr txBox="1"/>
                <p:nvPr/>
              </p:nvSpPr>
              <p:spPr>
                <a:xfrm>
                  <a:off x="2141487" y="1885639"/>
                  <a:ext cx="243000" cy="26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00"/>
                    <a:buFont typeface="Arial"/>
                    <a:buNone/>
                  </a:pPr>
                  <a:r>
                    <a:rPr lang="en" sz="5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12</a:t>
                  </a:r>
                  <a:endParaRPr sz="5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429" name="Google Shape;1429;p112"/>
            <p:cNvSpPr txBox="1"/>
            <p:nvPr/>
          </p:nvSpPr>
          <p:spPr>
            <a:xfrm>
              <a:off x="4046898" y="3431685"/>
              <a:ext cx="640200" cy="1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downloads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overnight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30" name="Google Shape;1430;p112"/>
            <p:cNvCxnSpPr/>
            <p:nvPr/>
          </p:nvCxnSpPr>
          <p:spPr>
            <a:xfrm rot="10800000" flipH="1">
              <a:off x="4693731" y="3412620"/>
              <a:ext cx="127500" cy="10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1" name="Google Shape;1431;p112"/>
            <p:cNvSpPr txBox="1"/>
            <p:nvPr/>
          </p:nvSpPr>
          <p:spPr>
            <a:xfrm>
              <a:off x="3680271" y="2711689"/>
              <a:ext cx="8664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Configure ETL workflow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32" name="Google Shape;1432;p112"/>
            <p:cNvCxnSpPr/>
            <p:nvPr/>
          </p:nvCxnSpPr>
          <p:spPr>
            <a:xfrm>
              <a:off x="4546408" y="2766395"/>
              <a:ext cx="1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3" name="Google Shape;1433;p112"/>
            <p:cNvSpPr txBox="1"/>
            <p:nvPr/>
          </p:nvSpPr>
          <p:spPr>
            <a:xfrm>
              <a:off x="4320258" y="2059615"/>
              <a:ext cx="4143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Start ETL 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workflow</a:t>
              </a:r>
              <a:endParaRPr/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 a coffee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34" name="Google Shape;1434;p112"/>
            <p:cNvCxnSpPr/>
            <p:nvPr/>
          </p:nvCxnSpPr>
          <p:spPr>
            <a:xfrm>
              <a:off x="4745835" y="2152348"/>
              <a:ext cx="120300" cy="6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35" name="Google Shape;1435;p112"/>
            <p:cNvSpPr txBox="1"/>
            <p:nvPr/>
          </p:nvSpPr>
          <p:spPr>
            <a:xfrm>
              <a:off x="3903186" y="1788087"/>
              <a:ext cx="10563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Eh, forgot to add a feature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6" name="Google Shape;1436;p112"/>
            <p:cNvSpPr txBox="1"/>
            <p:nvPr/>
          </p:nvSpPr>
          <p:spPr>
            <a:xfrm>
              <a:off x="5706267" y="1385529"/>
              <a:ext cx="4098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Restart ETL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7" name="Google Shape;1437;p112"/>
            <p:cNvSpPr txBox="1"/>
            <p:nvPr/>
          </p:nvSpPr>
          <p:spPr>
            <a:xfrm>
              <a:off x="6414310" y="1431923"/>
              <a:ext cx="4620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8" name="Google Shape;1438;p112"/>
            <p:cNvSpPr txBox="1"/>
            <p:nvPr/>
          </p:nvSpPr>
          <p:spPr>
            <a:xfrm>
              <a:off x="6639534" y="1567956"/>
              <a:ext cx="3183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Validate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9" name="Google Shape;1439;p112"/>
            <p:cNvSpPr txBox="1"/>
            <p:nvPr/>
          </p:nvSpPr>
          <p:spPr>
            <a:xfrm>
              <a:off x="7166396" y="2048639"/>
              <a:ext cx="5520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Experiment with optimizations 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&amp; repeat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0" name="Google Shape;1440;p112"/>
            <p:cNvSpPr txBox="1"/>
            <p:nvPr/>
          </p:nvSpPr>
          <p:spPr>
            <a:xfrm>
              <a:off x="4471037" y="1413180"/>
              <a:ext cx="959100" cy="1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 unexpected null values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as strings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1" name="Google Shape;1441;p112"/>
            <p:cNvSpPr txBox="1"/>
            <p:nvPr/>
          </p:nvSpPr>
          <p:spPr>
            <a:xfrm>
              <a:off x="6089451" y="4228666"/>
              <a:ext cx="6273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 home on time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42" name="Google Shape;1442;p112"/>
            <p:cNvCxnSpPr/>
            <p:nvPr/>
          </p:nvCxnSpPr>
          <p:spPr>
            <a:xfrm>
              <a:off x="4952132" y="1873752"/>
              <a:ext cx="99600" cy="9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3" name="Google Shape;1443;p112"/>
            <p:cNvCxnSpPr/>
            <p:nvPr/>
          </p:nvCxnSpPr>
          <p:spPr>
            <a:xfrm>
              <a:off x="5429051" y="1591652"/>
              <a:ext cx="36600" cy="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4" name="Google Shape;1444;p112"/>
            <p:cNvCxnSpPr/>
            <p:nvPr/>
          </p:nvCxnSpPr>
          <p:spPr>
            <a:xfrm>
              <a:off x="5741569" y="1498767"/>
              <a:ext cx="12600" cy="1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5" name="Google Shape;1445;p112"/>
            <p:cNvCxnSpPr/>
            <p:nvPr/>
          </p:nvCxnSpPr>
          <p:spPr>
            <a:xfrm flipH="1">
              <a:off x="6374965" y="1540510"/>
              <a:ext cx="48600" cy="11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6" name="Google Shape;1446;p112"/>
            <p:cNvCxnSpPr/>
            <p:nvPr/>
          </p:nvCxnSpPr>
          <p:spPr>
            <a:xfrm rot="10800000">
              <a:off x="6055070" y="4105250"/>
              <a:ext cx="16800" cy="13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7" name="Google Shape;1447;p112"/>
            <p:cNvCxnSpPr/>
            <p:nvPr/>
          </p:nvCxnSpPr>
          <p:spPr>
            <a:xfrm flipH="1">
              <a:off x="7022592" y="2107678"/>
              <a:ext cx="105600" cy="6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8" name="Google Shape;1448;p112"/>
            <p:cNvCxnSpPr/>
            <p:nvPr/>
          </p:nvCxnSpPr>
          <p:spPr>
            <a:xfrm flipH="1">
              <a:off x="6583137" y="1653608"/>
              <a:ext cx="62100" cy="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9" name="Google Shape;1449;p112"/>
            <p:cNvCxnSpPr/>
            <p:nvPr/>
          </p:nvCxnSpPr>
          <p:spPr>
            <a:xfrm flipH="1">
              <a:off x="6808364" y="1835511"/>
              <a:ext cx="67800" cy="7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0" name="Google Shape;1450;p112"/>
            <p:cNvSpPr txBox="1"/>
            <p:nvPr/>
          </p:nvSpPr>
          <p:spPr>
            <a:xfrm>
              <a:off x="6873798" y="1759745"/>
              <a:ext cx="446400" cy="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model</a:t>
              </a:r>
              <a:endParaRPr sz="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451" name="Google Shape;1451;p112"/>
            <p:cNvGrpSpPr/>
            <p:nvPr/>
          </p:nvGrpSpPr>
          <p:grpSpPr>
            <a:xfrm>
              <a:off x="4171526" y="1962938"/>
              <a:ext cx="275164" cy="289480"/>
              <a:chOff x="1261310" y="1050735"/>
              <a:chExt cx="275164" cy="289480"/>
            </a:xfrm>
          </p:grpSpPr>
          <p:pic>
            <p:nvPicPr>
              <p:cNvPr id="1452" name="Google Shape;1452;p112" descr="Coffee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261310" y="1050735"/>
                <a:ext cx="275164" cy="28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53" name="Google Shape;1453;p112"/>
              <p:cNvGrpSpPr/>
              <p:nvPr/>
            </p:nvGrpSpPr>
            <p:grpSpPr>
              <a:xfrm>
                <a:off x="1326609" y="1206996"/>
                <a:ext cx="118918" cy="59789"/>
                <a:chOff x="1326609" y="1206996"/>
                <a:chExt cx="118918" cy="59789"/>
              </a:xfrm>
            </p:grpSpPr>
            <p:pic>
              <p:nvPicPr>
                <p:cNvPr id="1454" name="Google Shape;1454;p112" descr="Heart with solid fill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42059" y="1206996"/>
                  <a:ext cx="56833" cy="59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55" name="Google Shape;1455;p112" descr="Artificial Intelligence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91336" y="1206996"/>
                  <a:ext cx="54191" cy="57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56" name="Google Shape;1456;p112"/>
                <p:cNvCxnSpPr/>
                <p:nvPr/>
              </p:nvCxnSpPr>
              <p:spPr>
                <a:xfrm>
                  <a:off x="1326609" y="1218760"/>
                  <a:ext cx="0" cy="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26" name="Google Shape;997;p96">
            <a:extLst>
              <a:ext uri="{FF2B5EF4-FFF2-40B4-BE49-F238E27FC236}">
                <a16:creationId xmlns:a16="http://schemas.microsoft.com/office/drawing/2014/main" id="{B35706E1-DC64-49D1-86C5-4214FA146929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Montserrat"/>
                <a:ea typeface="Montserrat"/>
                <a:cs typeface="Montserrat"/>
                <a:sym typeface="Montserrat"/>
              </a:rPr>
              <a:t>https://developer.nvidia.com/blog/gpu-accelerated-analytics-rapids/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Answer:</a:t>
            </a:r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18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They are faster.</a:t>
            </a:r>
            <a:endParaRPr sz="2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Way</a:t>
            </a:r>
            <a:r>
              <a:rPr lang="en" sz="29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chemeClr val="accent6"/>
                </a:solidFill>
              </a:rPr>
              <a:t>faster.</a:t>
            </a:r>
            <a:endParaRPr sz="2900">
              <a:solidFill>
                <a:schemeClr val="accent6"/>
              </a:solidFill>
            </a:endParaRPr>
          </a:p>
        </p:txBody>
      </p:sp>
      <p:sp>
        <p:nvSpPr>
          <p:cNvPr id="750" name="Google Shape;750;p83"/>
          <p:cNvSpPr txBox="1"/>
          <p:nvPr/>
        </p:nvSpPr>
        <p:spPr>
          <a:xfrm>
            <a:off x="4288100" y="1261325"/>
            <a:ext cx="35856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“fastest” and “largest”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CPUs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today have speeds around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GHs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128 cores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costs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$5,000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5770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4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dirty="0">
                <a:solidFill>
                  <a:srgbClr val="00263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Speed gains with </a:t>
            </a:r>
            <a:r>
              <a:rPr lang="en" sz="2400" dirty="0">
                <a:solidFill>
                  <a:srgbClr val="DF199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run.ai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67" name="Google Shape;1467;p114"/>
          <p:cNvGrpSpPr/>
          <p:nvPr/>
        </p:nvGrpSpPr>
        <p:grpSpPr>
          <a:xfrm>
            <a:off x="7200201" y="1195480"/>
            <a:ext cx="1186215" cy="315366"/>
            <a:chOff x="4545454" y="4200655"/>
            <a:chExt cx="1186215" cy="315366"/>
          </a:xfrm>
        </p:grpSpPr>
        <p:sp>
          <p:nvSpPr>
            <p:cNvPr id="1468" name="Google Shape;1468;p114"/>
            <p:cNvSpPr/>
            <p:nvPr/>
          </p:nvSpPr>
          <p:spPr>
            <a:xfrm>
              <a:off x="4545454" y="4208490"/>
              <a:ext cx="138600" cy="102300"/>
            </a:xfrm>
            <a:prstGeom prst="rect">
              <a:avLst/>
            </a:prstGeom>
            <a:solidFill>
              <a:srgbClr val="B4E2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69" name="Google Shape;1469;p114"/>
            <p:cNvSpPr/>
            <p:nvPr/>
          </p:nvSpPr>
          <p:spPr>
            <a:xfrm>
              <a:off x="4689769" y="4200655"/>
              <a:ext cx="10419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373C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ETL</a:t>
              </a:r>
              <a:endParaRPr sz="7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0" name="Google Shape;1470;p114"/>
            <p:cNvSpPr/>
            <p:nvPr/>
          </p:nvSpPr>
          <p:spPr>
            <a:xfrm>
              <a:off x="4545454" y="4311049"/>
              <a:ext cx="138600" cy="102300"/>
            </a:xfrm>
            <a:prstGeom prst="rect">
              <a:avLst/>
            </a:prstGeom>
            <a:solidFill>
              <a:srgbClr val="A8B7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1" name="Google Shape;1471;p114"/>
            <p:cNvSpPr/>
            <p:nvPr/>
          </p:nvSpPr>
          <p:spPr>
            <a:xfrm>
              <a:off x="4689769" y="4303214"/>
              <a:ext cx="10419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373C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</a:t>
              </a:r>
              <a:endParaRPr sz="7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2" name="Google Shape;1472;p114"/>
            <p:cNvSpPr/>
            <p:nvPr/>
          </p:nvSpPr>
          <p:spPr>
            <a:xfrm>
              <a:off x="4545454" y="4413721"/>
              <a:ext cx="138600" cy="102300"/>
            </a:xfrm>
            <a:prstGeom prst="rect">
              <a:avLst/>
            </a:prstGeom>
            <a:solidFill>
              <a:srgbClr val="B0E3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73" name="Google Shape;1473;p114"/>
            <p:cNvSpPr/>
            <p:nvPr/>
          </p:nvSpPr>
          <p:spPr>
            <a:xfrm>
              <a:off x="4689769" y="4408656"/>
              <a:ext cx="10419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25" tIns="9125" rIns="9125" bIns="91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700" b="0" i="0" u="none" strike="noStrike" cap="none">
                  <a:solidFill>
                    <a:srgbClr val="373C4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inference</a:t>
              </a:r>
              <a:endParaRPr sz="7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74" name="Google Shape;1474;p114"/>
          <p:cNvSpPr/>
          <p:nvPr/>
        </p:nvSpPr>
        <p:spPr>
          <a:xfrm>
            <a:off x="3550122" y="3303549"/>
            <a:ext cx="694200" cy="1284900"/>
          </a:xfrm>
          <a:prstGeom prst="rect">
            <a:avLst/>
          </a:prstGeom>
          <a:solidFill>
            <a:srgbClr val="B4E2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14"/>
          <p:cNvSpPr/>
          <p:nvPr/>
        </p:nvSpPr>
        <p:spPr>
          <a:xfrm>
            <a:off x="3550142" y="2232459"/>
            <a:ext cx="694200" cy="1071000"/>
          </a:xfrm>
          <a:prstGeom prst="rect">
            <a:avLst/>
          </a:prstGeom>
          <a:solidFill>
            <a:srgbClr val="A8B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6" name="Google Shape;1476;p114"/>
          <p:cNvSpPr/>
          <p:nvPr/>
        </p:nvSpPr>
        <p:spPr>
          <a:xfrm>
            <a:off x="3550142" y="1161375"/>
            <a:ext cx="694200" cy="1071000"/>
          </a:xfrm>
          <a:prstGeom prst="rect">
            <a:avLst/>
          </a:prstGeom>
          <a:solidFill>
            <a:srgbClr val="B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7" name="Google Shape;1477;p114"/>
          <p:cNvSpPr/>
          <p:nvPr/>
        </p:nvSpPr>
        <p:spPr>
          <a:xfrm>
            <a:off x="6347422" y="4542318"/>
            <a:ext cx="694200" cy="46200"/>
          </a:xfrm>
          <a:prstGeom prst="rect">
            <a:avLst/>
          </a:prstGeom>
          <a:solidFill>
            <a:srgbClr val="B4E2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114"/>
          <p:cNvSpPr/>
          <p:nvPr/>
        </p:nvSpPr>
        <p:spPr>
          <a:xfrm>
            <a:off x="6347442" y="4503934"/>
            <a:ext cx="694200" cy="38700"/>
          </a:xfrm>
          <a:prstGeom prst="rect">
            <a:avLst/>
          </a:prstGeom>
          <a:solidFill>
            <a:srgbClr val="A8B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114"/>
          <p:cNvSpPr/>
          <p:nvPr/>
        </p:nvSpPr>
        <p:spPr>
          <a:xfrm>
            <a:off x="6347442" y="4465550"/>
            <a:ext cx="694200" cy="38700"/>
          </a:xfrm>
          <a:prstGeom prst="rect">
            <a:avLst/>
          </a:prstGeom>
          <a:solidFill>
            <a:srgbClr val="B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Google Shape;1480;p114"/>
          <p:cNvSpPr/>
          <p:nvPr/>
        </p:nvSpPr>
        <p:spPr>
          <a:xfrm>
            <a:off x="5047571" y="4158260"/>
            <a:ext cx="694200" cy="430200"/>
          </a:xfrm>
          <a:prstGeom prst="rect">
            <a:avLst/>
          </a:prstGeom>
          <a:solidFill>
            <a:srgbClr val="B4E2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1" name="Google Shape;1481;p114"/>
          <p:cNvSpPr/>
          <p:nvPr/>
        </p:nvSpPr>
        <p:spPr>
          <a:xfrm>
            <a:off x="5047591" y="3799579"/>
            <a:ext cx="694200" cy="358800"/>
          </a:xfrm>
          <a:prstGeom prst="rect">
            <a:avLst/>
          </a:prstGeom>
          <a:solidFill>
            <a:srgbClr val="A8B7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114"/>
          <p:cNvSpPr/>
          <p:nvPr/>
        </p:nvSpPr>
        <p:spPr>
          <a:xfrm>
            <a:off x="5047591" y="3440900"/>
            <a:ext cx="694200" cy="358800"/>
          </a:xfrm>
          <a:prstGeom prst="rect">
            <a:avLst/>
          </a:prstGeom>
          <a:solidFill>
            <a:srgbClr val="B0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14"/>
          <p:cNvSpPr/>
          <p:nvPr/>
        </p:nvSpPr>
        <p:spPr>
          <a:xfrm>
            <a:off x="6347445" y="4696350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CD3492"/>
                </a:solidFill>
                <a:latin typeface="Montserrat"/>
                <a:ea typeface="Montserrat"/>
                <a:cs typeface="Montserrat"/>
                <a:sym typeface="Montserrat"/>
              </a:rPr>
              <a:t>run.ai</a:t>
            </a:r>
            <a:endParaRPr b="1" i="0" u="none" strike="noStrike" cap="none">
              <a:solidFill>
                <a:srgbClr val="CD34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4" name="Google Shape;1484;p114"/>
          <p:cNvSpPr/>
          <p:nvPr/>
        </p:nvSpPr>
        <p:spPr>
          <a:xfrm>
            <a:off x="5047595" y="4696350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73C41"/>
                </a:solidFill>
                <a:latin typeface="Montserrat"/>
                <a:ea typeface="Montserrat"/>
                <a:cs typeface="Montserrat"/>
                <a:sym typeface="Montserrat"/>
              </a:rPr>
              <a:t>GPU</a:t>
            </a:r>
            <a:endParaRPr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14"/>
          <p:cNvSpPr/>
          <p:nvPr/>
        </p:nvSpPr>
        <p:spPr>
          <a:xfrm>
            <a:off x="3550120" y="4696350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73C41"/>
                </a:solidFill>
                <a:latin typeface="Montserrat"/>
                <a:ea typeface="Montserrat"/>
                <a:cs typeface="Montserrat"/>
                <a:sym typeface="Montserrat"/>
              </a:rPr>
              <a:t>CPU</a:t>
            </a:r>
            <a:endParaRPr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6" name="Google Shape;1486;p114"/>
          <p:cNvCxnSpPr/>
          <p:nvPr/>
        </p:nvCxnSpPr>
        <p:spPr>
          <a:xfrm>
            <a:off x="3404747" y="1124975"/>
            <a:ext cx="0" cy="355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114"/>
          <p:cNvCxnSpPr/>
          <p:nvPr/>
        </p:nvCxnSpPr>
        <p:spPr>
          <a:xfrm rot="10800000">
            <a:off x="3401347" y="4671875"/>
            <a:ext cx="364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8" name="Google Shape;1488;p114"/>
          <p:cNvSpPr/>
          <p:nvPr/>
        </p:nvSpPr>
        <p:spPr>
          <a:xfrm>
            <a:off x="2637850" y="2719638"/>
            <a:ext cx="694200" cy="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73C41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997;p96">
            <a:extLst>
              <a:ext uri="{FF2B5EF4-FFF2-40B4-BE49-F238E27FC236}">
                <a16:creationId xmlns:a16="http://schemas.microsoft.com/office/drawing/2014/main" id="{F13F5A71-6EF7-4DD4-904C-FC113A0A3A85}"/>
              </a:ext>
            </a:extLst>
          </p:cNvPr>
          <p:cNvSpPr txBox="1"/>
          <p:nvPr/>
        </p:nvSpPr>
        <p:spPr>
          <a:xfrm>
            <a:off x="493100" y="1281513"/>
            <a:ext cx="2144750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-US" dirty="0" err="1">
                <a:solidFill>
                  <a:srgbClr val="DF1995"/>
                </a:solidFill>
                <a:latin typeface="Montserrat"/>
                <a:ea typeface="Montserrat"/>
                <a:cs typeface="Montserrat"/>
                <a:sym typeface="Montserrat"/>
              </a:rPr>
              <a:t>run.ai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’s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state-of-the-art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scheduler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fractional GPU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capabilities, speed gains can be pushed to their maximum</a:t>
            </a:r>
          </a:p>
        </p:txBody>
      </p:sp>
      <p:sp>
        <p:nvSpPr>
          <p:cNvPr id="26" name="Google Shape;754;p83">
            <a:extLst>
              <a:ext uri="{FF2B5EF4-FFF2-40B4-BE49-F238E27FC236}">
                <a16:creationId xmlns:a16="http://schemas.microsoft.com/office/drawing/2014/main" id="{05674A27-A33C-4AA9-B46A-E31343E8FB67}"/>
              </a:ext>
            </a:extLst>
          </p:cNvPr>
          <p:cNvSpPr txBox="1"/>
          <p:nvPr/>
        </p:nvSpPr>
        <p:spPr>
          <a:xfrm>
            <a:off x="5308571" y="2315233"/>
            <a:ext cx="1007824" cy="14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(Size </a:t>
            </a:r>
            <a:r>
              <a:rPr lang="en" sz="800" b="1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to scale)</a:t>
            </a:r>
            <a:endParaRPr sz="800" i="0" u="none" strike="noStrike" cap="none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EC5376-F2CA-40CC-8CDD-0F5D40366768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789000" y="2456772"/>
            <a:ext cx="1023483" cy="25512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CA0107-D8FE-4F23-A08B-713492332AC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476800" y="2456772"/>
            <a:ext cx="335683" cy="69867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5A018E-AE0D-441F-B5C7-806302F2A33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812483" y="2456772"/>
            <a:ext cx="623468" cy="12614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FAQs</a:t>
            </a:r>
            <a:endParaRPr sz="20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05" name="Google Shape;1505;p117"/>
          <p:cNvSpPr txBox="1">
            <a:spLocks noGrp="1"/>
          </p:cNvSpPr>
          <p:nvPr>
            <p:ph type="title"/>
          </p:nvPr>
        </p:nvSpPr>
        <p:spPr>
          <a:xfrm>
            <a:off x="493100" y="1160950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All of my code is already in Pandas and Scikit-learn. Do I have to convert it all?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06" name="Google Shape;1506;p117"/>
          <p:cNvSpPr txBox="1"/>
          <p:nvPr/>
        </p:nvSpPr>
        <p:spPr>
          <a:xfrm>
            <a:off x="4288100" y="1493325"/>
            <a:ext cx="3585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valid concern!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cuDF was specifically build to mirror Pandas.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cuML was specifically build to mirror Scikit-Learn.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nearly all cases, your Pandas/Scikit-Learn code is the same as the cuDF/cuML code!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19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18" name="Google Shape;1518;p119"/>
          <p:cNvSpPr txBox="1">
            <a:spLocks noGrp="1"/>
          </p:cNvSpPr>
          <p:nvPr>
            <p:ph type="title"/>
          </p:nvPr>
        </p:nvSpPr>
        <p:spPr>
          <a:xfrm>
            <a:off x="493100" y="773425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What if there’s something I </a:t>
            </a:r>
            <a:r>
              <a:rPr lang="en" sz="2900" i="1">
                <a:solidFill>
                  <a:schemeClr val="accent6"/>
                </a:solidFill>
              </a:rPr>
              <a:t>must</a:t>
            </a:r>
            <a:r>
              <a:rPr lang="en" sz="2900">
                <a:solidFill>
                  <a:schemeClr val="accent6"/>
                </a:solidFill>
              </a:rPr>
              <a:t> use pandas for?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19" name="Google Shape;1519;p119"/>
          <p:cNvSpPr txBox="1"/>
          <p:nvPr/>
        </p:nvSpPr>
        <p:spPr>
          <a:xfrm>
            <a:off x="4288100" y="1493325"/>
            <a:ext cx="339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problem!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It's easy to convert back and forth between Pandas Dataframes and cuDF Dataframes!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0" name="Google Shape;1520;p119"/>
          <p:cNvSpPr txBox="1"/>
          <p:nvPr/>
        </p:nvSpPr>
        <p:spPr>
          <a:xfrm>
            <a:off x="4342700" y="2715875"/>
            <a:ext cx="3487200" cy="190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# from cuDF to Pandas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df = df.to_pandas()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# your unique function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df = my_function(df)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# from Pandas to cuDF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df = cudf.from_pandas(df)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21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32" name="Google Shape;1532;p121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What if my data is too large for GPU memory?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33" name="Google Shape;1533;p121"/>
          <p:cNvSpPr txBox="1"/>
          <p:nvPr/>
        </p:nvSpPr>
        <p:spPr>
          <a:xfrm>
            <a:off x="4288100" y="1493325"/>
            <a:ext cx="4317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problem!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Rapids ecosystem includes </a:t>
            </a:r>
            <a:r>
              <a:rPr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Dask-GPU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which is designed to handle extremely large datasets, in a distributed way.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Best of all, Dask was originally designed to be a distributed extension of Pandas, so implementing it will be very easy if you are used to pandas!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are used to using </a:t>
            </a:r>
            <a:r>
              <a:rPr lang="en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Apache has also incorporated the Rapids.ai engine to leverage GPU for ETL pipelines.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5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FAQs</a:t>
            </a:r>
            <a:endParaRPr/>
          </a:p>
        </p:txBody>
      </p:sp>
      <p:sp>
        <p:nvSpPr>
          <p:cNvPr id="1558" name="Google Shape;1558;p125"/>
          <p:cNvSpPr txBox="1">
            <a:spLocks noGrp="1"/>
          </p:cNvSpPr>
          <p:nvPr>
            <p:ph type="title"/>
          </p:nvPr>
        </p:nvSpPr>
        <p:spPr>
          <a:xfrm>
            <a:off x="493100" y="1384125"/>
            <a:ext cx="3849600" cy="29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GPU instances are expensive. Wouldn't it be cheaper to run a large CPU cluster rather than a GPU?</a:t>
            </a:r>
            <a:endParaRPr sz="3800">
              <a:solidFill>
                <a:schemeClr val="accent6"/>
              </a:solidFill>
            </a:endParaRPr>
          </a:p>
        </p:txBody>
      </p:sp>
      <p:sp>
        <p:nvSpPr>
          <p:cNvPr id="1559" name="Google Shape;1559;p125"/>
          <p:cNvSpPr txBox="1"/>
          <p:nvPr/>
        </p:nvSpPr>
        <p:spPr>
          <a:xfrm>
            <a:off x="4288100" y="1493325"/>
            <a:ext cx="4317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Actually, because a GPU can process data so much more quickly, the net cost of running a workflow on a GPU vs a large CPU cluster is actually less!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0" name="Google Shape;156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00" y="2540025"/>
            <a:ext cx="4496502" cy="19255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7;p96">
            <a:extLst>
              <a:ext uri="{FF2B5EF4-FFF2-40B4-BE49-F238E27FC236}">
                <a16:creationId xmlns:a16="http://schemas.microsoft.com/office/drawing/2014/main" id="{8E2F9E6A-99AB-4782-BBBB-404543432348}"/>
              </a:ext>
            </a:extLst>
          </p:cNvPr>
          <p:cNvSpPr txBox="1"/>
          <p:nvPr/>
        </p:nvSpPr>
        <p:spPr>
          <a:xfrm>
            <a:off x="493100" y="4768148"/>
            <a:ext cx="7806300" cy="29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latin typeface="Montserrat"/>
                <a:ea typeface="Montserrat"/>
                <a:cs typeface="Montserrat"/>
                <a:sym typeface="Montserrat"/>
              </a:rPr>
              <a:t>https://nvidia.github.io/spark-rapids/</a:t>
            </a:r>
            <a:endParaRPr sz="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"/>
          <p:cNvSpPr txBox="1"/>
          <p:nvPr/>
        </p:nvSpPr>
        <p:spPr>
          <a:xfrm>
            <a:off x="362150" y="2340900"/>
            <a:ext cx="5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GPUs!</a:t>
            </a:r>
            <a:endParaRPr sz="2000" dirty="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58980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Answer:</a:t>
            </a:r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18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They are faster.</a:t>
            </a:r>
            <a:endParaRPr sz="2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Way</a:t>
            </a:r>
            <a:r>
              <a:rPr lang="en" sz="29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chemeClr val="accent6"/>
                </a:solidFill>
              </a:rPr>
              <a:t>faster.</a:t>
            </a:r>
            <a:endParaRPr sz="2900">
              <a:solidFill>
                <a:schemeClr val="accent6"/>
              </a:solidFill>
            </a:endParaRPr>
          </a:p>
        </p:txBody>
      </p:sp>
      <p:sp>
        <p:nvSpPr>
          <p:cNvPr id="750" name="Google Shape;750;p83"/>
          <p:cNvSpPr txBox="1"/>
          <p:nvPr/>
        </p:nvSpPr>
        <p:spPr>
          <a:xfrm>
            <a:off x="4288100" y="1261325"/>
            <a:ext cx="3585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“fastest” and “largest”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CPUs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today have speeds around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GHs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128 cores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costs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$5,000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“average” GPU like the RTX 3080, has core speeds of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1.5 GHs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5,888 cores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costs about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$1,000</a:t>
            </a:r>
          </a:p>
        </p:txBody>
      </p:sp>
    </p:spTree>
    <p:extLst>
      <p:ext uri="{BB962C8B-B14F-4D97-AF65-F5344CB8AC3E}">
        <p14:creationId xmlns:p14="http://schemas.microsoft.com/office/powerpoint/2010/main" val="176639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/>
          <p:nvPr/>
        </p:nvSpPr>
        <p:spPr>
          <a:xfrm>
            <a:off x="526800" y="3178575"/>
            <a:ext cx="8090400" cy="169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3"/>
          <p:cNvSpPr txBox="1"/>
          <p:nvPr/>
        </p:nvSpPr>
        <p:spPr>
          <a:xfrm>
            <a:off x="3261975" y="3178575"/>
            <a:ext cx="23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Cycles per second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Short Answer:</a:t>
            </a:r>
            <a:endParaRPr/>
          </a:p>
        </p:txBody>
      </p:sp>
      <p:sp>
        <p:nvSpPr>
          <p:cNvPr id="749" name="Google Shape;749;p83"/>
          <p:cNvSpPr txBox="1">
            <a:spLocks noGrp="1"/>
          </p:cNvSpPr>
          <p:nvPr>
            <p:ph type="title"/>
          </p:nvPr>
        </p:nvSpPr>
        <p:spPr>
          <a:xfrm>
            <a:off x="493100" y="820850"/>
            <a:ext cx="3849600" cy="18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</a:rPr>
              <a:t>They are faster.</a:t>
            </a:r>
            <a:endParaRPr sz="2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Way</a:t>
            </a:r>
            <a:r>
              <a:rPr lang="en" sz="29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chemeClr val="accent6"/>
                </a:solidFill>
              </a:rPr>
              <a:t>faster.</a:t>
            </a:r>
            <a:endParaRPr sz="2900">
              <a:solidFill>
                <a:schemeClr val="accent6"/>
              </a:solidFill>
            </a:endParaRPr>
          </a:p>
        </p:txBody>
      </p:sp>
      <p:sp>
        <p:nvSpPr>
          <p:cNvPr id="750" name="Google Shape;750;p83"/>
          <p:cNvSpPr txBox="1"/>
          <p:nvPr/>
        </p:nvSpPr>
        <p:spPr>
          <a:xfrm>
            <a:off x="4288100" y="1261325"/>
            <a:ext cx="3585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“fastest” and “largest”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CPUs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today have speeds around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GHs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128 cores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costs about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$5,000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“average” GPU like the RTX 3080, has core speeds of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1.5 GHs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5,888 cores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costs about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$1,000</a:t>
            </a:r>
          </a:p>
        </p:txBody>
      </p:sp>
      <p:grpSp>
        <p:nvGrpSpPr>
          <p:cNvPr id="751" name="Google Shape;751;p83"/>
          <p:cNvGrpSpPr/>
          <p:nvPr/>
        </p:nvGrpSpPr>
        <p:grpSpPr>
          <a:xfrm>
            <a:off x="696077" y="3497463"/>
            <a:ext cx="6850483" cy="1242949"/>
            <a:chOff x="3982700" y="2195000"/>
            <a:chExt cx="2937600" cy="2742000"/>
          </a:xfrm>
        </p:grpSpPr>
        <p:sp>
          <p:nvSpPr>
            <p:cNvPr id="752" name="Google Shape;752;p83"/>
            <p:cNvSpPr/>
            <p:nvPr/>
          </p:nvSpPr>
          <p:spPr>
            <a:xfrm>
              <a:off x="3982700" y="2195000"/>
              <a:ext cx="2937600" cy="27420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3"/>
            <p:cNvSpPr txBox="1"/>
            <p:nvPr/>
          </p:nvSpPr>
          <p:spPr>
            <a:xfrm>
              <a:off x="4822400" y="3056760"/>
              <a:ext cx="1258200" cy="1110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8,832</a:t>
              </a:r>
              <a:endParaRPr sz="1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754" name="Google Shape;754;p83"/>
          <p:cNvSpPr txBox="1"/>
          <p:nvPr/>
        </p:nvSpPr>
        <p:spPr>
          <a:xfrm>
            <a:off x="1984691" y="2919560"/>
            <a:ext cx="8664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Size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scale</a:t>
            </a:r>
            <a:endParaRPr sz="80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83"/>
          <p:cNvCxnSpPr/>
          <p:nvPr/>
        </p:nvCxnSpPr>
        <p:spPr>
          <a:xfrm>
            <a:off x="2515478" y="3061141"/>
            <a:ext cx="214500" cy="12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83"/>
          <p:cNvSpPr/>
          <p:nvPr/>
        </p:nvSpPr>
        <p:spPr>
          <a:xfrm>
            <a:off x="7759525" y="3510910"/>
            <a:ext cx="648000" cy="1215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3"/>
          <p:cNvSpPr txBox="1"/>
          <p:nvPr/>
        </p:nvSpPr>
        <p:spPr>
          <a:xfrm>
            <a:off x="7759524" y="3934050"/>
            <a:ext cx="64800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512 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0681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Data Science Workflows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7"/>
          <p:cNvSpPr txBox="1">
            <a:spLocks noGrp="1"/>
          </p:cNvSpPr>
          <p:nvPr>
            <p:ph type="title"/>
          </p:nvPr>
        </p:nvSpPr>
        <p:spPr>
          <a:xfrm>
            <a:off x="493100" y="420575"/>
            <a:ext cx="81813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Typical Data Science Workflows</a:t>
            </a:r>
            <a:endParaRPr/>
          </a:p>
        </p:txBody>
      </p:sp>
      <p:grpSp>
        <p:nvGrpSpPr>
          <p:cNvPr id="792" name="Google Shape;792;p87"/>
          <p:cNvGrpSpPr/>
          <p:nvPr/>
        </p:nvGrpSpPr>
        <p:grpSpPr>
          <a:xfrm>
            <a:off x="444547" y="1594375"/>
            <a:ext cx="2187232" cy="1606800"/>
            <a:chOff x="444550" y="1594375"/>
            <a:chExt cx="2580500" cy="1606800"/>
          </a:xfrm>
        </p:grpSpPr>
        <p:sp>
          <p:nvSpPr>
            <p:cNvPr id="793" name="Google Shape;793;p87"/>
            <p:cNvSpPr/>
            <p:nvPr/>
          </p:nvSpPr>
          <p:spPr>
            <a:xfrm>
              <a:off x="444550" y="1594375"/>
              <a:ext cx="2533200" cy="1606800"/>
            </a:xfrm>
            <a:prstGeom prst="roundRect">
              <a:avLst>
                <a:gd name="adj" fmla="val 16667"/>
              </a:avLst>
            </a:prstGeom>
            <a:solidFill>
              <a:srgbClr val="D2E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7"/>
            <p:cNvSpPr txBox="1"/>
            <p:nvPr/>
          </p:nvSpPr>
          <p:spPr>
            <a:xfrm>
              <a:off x="542850" y="1648413"/>
              <a:ext cx="214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95" name="Google Shape;795;p87"/>
            <p:cNvSpPr txBox="1"/>
            <p:nvPr/>
          </p:nvSpPr>
          <p:spPr>
            <a:xfrm>
              <a:off x="542850" y="1982150"/>
              <a:ext cx="2482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Extracting raw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Organizing/structuring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Exploratory analysis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Cleaning messy data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 Engineering</a:t>
              </a:r>
              <a:endParaRPr sz="1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9686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F1995"/>
      </a:dk2>
      <a:lt2>
        <a:srgbClr val="EEEEEE"/>
      </a:lt2>
      <a:accent1>
        <a:srgbClr val="DF1995"/>
      </a:accent1>
      <a:accent2>
        <a:srgbClr val="FC774A"/>
      </a:accent2>
      <a:accent3>
        <a:srgbClr val="FACA38"/>
      </a:accent3>
      <a:accent4>
        <a:srgbClr val="3DD37A"/>
      </a:accent4>
      <a:accent5>
        <a:srgbClr val="0654FE"/>
      </a:accent5>
      <a:accent6>
        <a:srgbClr val="00263E"/>
      </a:accent6>
      <a:hlink>
        <a:srgbClr val="DF19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2116</Words>
  <Application>Microsoft Office PowerPoint</Application>
  <PresentationFormat>On-screen Show (16:9)</PresentationFormat>
  <Paragraphs>423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Montserrat Light</vt:lpstr>
      <vt:lpstr>Trebuchet MS</vt:lpstr>
      <vt:lpstr>Noto Sans Symbols</vt:lpstr>
      <vt:lpstr>Montserrat Medium</vt:lpstr>
      <vt:lpstr>Montserrat SemiBold</vt:lpstr>
      <vt:lpstr>Montserrat</vt:lpstr>
      <vt:lpstr>Simple Light</vt:lpstr>
      <vt:lpstr>Simple Light</vt:lpstr>
      <vt:lpstr>Simple Light</vt:lpstr>
      <vt:lpstr>PowerPoint Presentation</vt:lpstr>
      <vt:lpstr>Short Answer:</vt:lpstr>
      <vt:lpstr>Short Answer:</vt:lpstr>
      <vt:lpstr>Short Answer:</vt:lpstr>
      <vt:lpstr>Short Answer:</vt:lpstr>
      <vt:lpstr>Short Answer:</vt:lpstr>
      <vt:lpstr>Short Answer:</vt:lpstr>
      <vt:lpstr>Typical Data Science Workflows</vt:lpstr>
      <vt:lpstr>Typical Data Science Workflows</vt:lpstr>
      <vt:lpstr>Typical Data Science Workflows</vt:lpstr>
      <vt:lpstr>Typical Data Science Workflows</vt:lpstr>
      <vt:lpstr>GPU Acceleration</vt:lpstr>
      <vt:lpstr>GPU Acceleration</vt:lpstr>
      <vt:lpstr>GPU Acceleration</vt:lpstr>
      <vt:lpstr>GPU Acceleration</vt:lpstr>
      <vt:lpstr>GPU Acceleration</vt:lpstr>
      <vt:lpstr>Typical CPU day</vt:lpstr>
      <vt:lpstr>Typical CPU day</vt:lpstr>
      <vt:lpstr>Points of frustration</vt:lpstr>
      <vt:lpstr>Points of frustration</vt:lpstr>
      <vt:lpstr>Points of frustration</vt:lpstr>
      <vt:lpstr>Points of frustration</vt:lpstr>
      <vt:lpstr>Points of frustration</vt:lpstr>
      <vt:lpstr>Points of frustration</vt:lpstr>
      <vt:lpstr>Points of frustration</vt:lpstr>
      <vt:lpstr>Points of frustration</vt:lpstr>
      <vt:lpstr>Points of frustration</vt:lpstr>
      <vt:lpstr>A wonderful unified solution</vt:lpstr>
      <vt:lpstr>A wonderful unified solution</vt:lpstr>
      <vt:lpstr>A wonderful unified solution</vt:lpstr>
      <vt:lpstr>A wonderful unified solution</vt:lpstr>
      <vt:lpstr>A wonderful unified solution</vt:lpstr>
      <vt:lpstr>Comparing speeds: trip data for NYC taxis</vt:lpstr>
      <vt:lpstr>Comparing speeds: trip data for NYC taxis</vt:lpstr>
      <vt:lpstr>Comparing speeds: trip data for NYC taxis</vt:lpstr>
      <vt:lpstr>Benchmark: 20M rows &amp; 10 columns</vt:lpstr>
      <vt:lpstr>Benchmark: 20M rows &amp; 10 columns</vt:lpstr>
      <vt:lpstr>Benchmark: 20M rows &amp; 10 columns</vt:lpstr>
      <vt:lpstr>Benchmark: across different file sizes</vt:lpstr>
      <vt:lpstr>Benchmark: across different file sizes</vt:lpstr>
      <vt:lpstr>Benchmark: across different file sizes</vt:lpstr>
      <vt:lpstr>Benchmark: across different file sizes</vt:lpstr>
      <vt:lpstr>Benchmark: across different file sizes</vt:lpstr>
      <vt:lpstr>Benchmark: across different file sizes</vt:lpstr>
      <vt:lpstr>Benchmark: across different file sizes</vt:lpstr>
      <vt:lpstr>Typical GPU day</vt:lpstr>
      <vt:lpstr>Typical GPU day</vt:lpstr>
      <vt:lpstr>Comparing CPU vs GPU day</vt:lpstr>
      <vt:lpstr>Comparing CPU vs GPU day</vt:lpstr>
      <vt:lpstr>Speed gains with run.ai</vt:lpstr>
      <vt:lpstr>PowerPoint Presentation</vt:lpstr>
      <vt:lpstr>FAQs</vt:lpstr>
      <vt:lpstr>FAQs</vt:lpstr>
      <vt:lpstr>FAQs</vt:lpstr>
      <vt:lpstr>FAQs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Jonathan Rivera-Cosme</cp:lastModifiedBy>
  <cp:revision>57</cp:revision>
  <dcterms:modified xsi:type="dcterms:W3CDTF">2022-05-03T12:46:22Z</dcterms:modified>
</cp:coreProperties>
</file>